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5" r:id="rId1"/>
    <p:sldMasterId id="2147483706" r:id="rId2"/>
    <p:sldMasterId id="2147483707" r:id="rId3"/>
  </p:sldMasterIdLst>
  <p:notesMasterIdLst>
    <p:notesMasterId r:id="rId46"/>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90" r:id="rId32"/>
    <p:sldId id="291" r:id="rId33"/>
    <p:sldId id="292" r:id="rId34"/>
    <p:sldId id="293" r:id="rId35"/>
    <p:sldId id="294" r:id="rId36"/>
    <p:sldId id="295" r:id="rId37"/>
    <p:sldId id="296" r:id="rId38"/>
    <p:sldId id="297" r:id="rId39"/>
    <p:sldId id="298" r:id="rId40"/>
    <p:sldId id="299" r:id="rId41"/>
    <p:sldId id="300" r:id="rId42"/>
    <p:sldId id="301" r:id="rId43"/>
    <p:sldId id="302" r:id="rId44"/>
    <p:sldId id="285" r:id="rId45"/>
  </p:sldIdLst>
  <p:sldSz cx="9144000" cy="5143500" type="screen16x9"/>
  <p:notesSz cx="6858000" cy="9144000"/>
  <p:embeddedFontLst>
    <p:embeddedFont>
      <p:font typeface="Georgia" panose="02040502050405020303" pitchFamily="18" charset="0"/>
      <p:regular r:id="rId47"/>
      <p:bold r:id="rId48"/>
      <p:italic r:id="rId49"/>
      <p:boldItalic r:id="rId50"/>
    </p:embeddedFont>
    <p:embeddedFont>
      <p:font typeface="Helvetica Neue" panose="020B0604020202020204" charset="0"/>
      <p:regular r:id="rId51"/>
      <p:bold r:id="rId52"/>
      <p:italic r:id="rId53"/>
      <p:boldItalic r:id="rId54"/>
    </p:embeddedFont>
    <p:embeddedFont>
      <p:font typeface="Roboto" panose="02000000000000000000" pitchFamily="2"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365334D-CF0B-476C-80F2-7A2C63E02840}">
  <a:tblStyle styleId="{6365334D-CF0B-476C-80F2-7A2C63E028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02" d="100"/>
          <a:sy n="202" d="100"/>
        </p:scale>
        <p:origin x="620" y="11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font" Target="fonts/font7.fntdata"/><Relationship Id="rId58" Type="http://schemas.openxmlformats.org/officeDocument/2006/relationships/font" Target="fonts/font12.fntdata"/><Relationship Id="rId5" Type="http://schemas.openxmlformats.org/officeDocument/2006/relationships/slide" Target="slides/slide2.xml"/><Relationship Id="rId61" Type="http://schemas.openxmlformats.org/officeDocument/2006/relationships/theme" Target="theme/theme1.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font" Target="fonts/font2.fntdata"/><Relationship Id="rId56" Type="http://schemas.openxmlformats.org/officeDocument/2006/relationships/font" Target="fonts/font10.fntdata"/><Relationship Id="rId8" Type="http://schemas.openxmlformats.org/officeDocument/2006/relationships/slide" Target="slides/slide5.xml"/><Relationship Id="rId51" Type="http://schemas.openxmlformats.org/officeDocument/2006/relationships/font" Target="fonts/font5.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notesMaster" Target="notesMasters/notesMaster1.xml"/><Relationship Id="rId59"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8.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font" Target="fonts/font6.fntdata"/><Relationship Id="rId60"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s>
</file>

<file path=ppt/media/image33.png>
</file>

<file path=ppt/media/image34.jpg>
</file>

<file path=ppt/media/image35.png>
</file>

<file path=ppt/media/image36.png>
</file>

<file path=ppt/media/image37.jpg>
</file>

<file path=ppt/media/image38.jp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8.jp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Master" Target="../slideMasters/slideMaster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60"/>
        <p:cNvGrpSpPr/>
        <p:nvPr/>
      </p:nvGrpSpPr>
      <p:grpSpPr>
        <a:xfrm>
          <a:off x="0" y="0"/>
          <a:ext cx="0" cy="0"/>
          <a:chOff x="0" y="0"/>
          <a:chExt cx="0" cy="0"/>
        </a:xfrm>
      </p:grpSpPr>
      <p:pic>
        <p:nvPicPr>
          <p:cNvPr id="61" name="Google Shape;61;p15"/>
          <p:cNvPicPr preferRelativeResize="0"/>
          <p:nvPr/>
        </p:nvPicPr>
        <p:blipFill rotWithShape="1">
          <a:blip r:embed="rId2">
            <a:alphaModFix/>
          </a:blip>
          <a:srcRect t="49704" b="26962"/>
          <a:stretch/>
        </p:blipFill>
        <p:spPr>
          <a:xfrm>
            <a:off x="0" y="3943349"/>
            <a:ext cx="9144000" cy="1200150"/>
          </a:xfrm>
          <a:prstGeom prst="rect">
            <a:avLst/>
          </a:prstGeom>
          <a:noFill/>
          <a:ln>
            <a:noFill/>
          </a:ln>
        </p:spPr>
      </p:pic>
      <p:sp>
        <p:nvSpPr>
          <p:cNvPr id="62" name="Google Shape;62;p15"/>
          <p:cNvSpPr txBox="1">
            <a:spLocks noGrp="1"/>
          </p:cNvSpPr>
          <p:nvPr>
            <p:ph type="ctrTitle"/>
          </p:nvPr>
        </p:nvSpPr>
        <p:spPr>
          <a:xfrm>
            <a:off x="628649" y="1718733"/>
            <a:ext cx="4180800" cy="12642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2"/>
              </a:buClr>
              <a:buSzPts val="3800"/>
              <a:buFont typeface="Arial"/>
              <a:buNone/>
              <a:defRPr sz="3800" b="1" i="0">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3" name="Google Shape;63;p15"/>
          <p:cNvSpPr txBox="1">
            <a:spLocks noGrp="1"/>
          </p:cNvSpPr>
          <p:nvPr>
            <p:ph type="subTitle" idx="1"/>
          </p:nvPr>
        </p:nvSpPr>
        <p:spPr>
          <a:xfrm>
            <a:off x="628649" y="2982803"/>
            <a:ext cx="4180800" cy="575100"/>
          </a:xfrm>
          <a:prstGeom prst="rect">
            <a:avLst/>
          </a:prstGeom>
          <a:noFill/>
          <a:ln>
            <a:noFill/>
          </a:ln>
        </p:spPr>
        <p:txBody>
          <a:bodyPr spcFirstLastPara="1" wrap="square" lIns="68575" tIns="34275" rIns="68575" bIns="34275" anchor="t" anchorCtr="0">
            <a:normAutofit/>
          </a:bodyPr>
          <a:lstStyle>
            <a:lvl1pPr lvl="0" algn="l">
              <a:lnSpc>
                <a:spcPct val="100000"/>
              </a:lnSpc>
              <a:spcBef>
                <a:spcPts val="800"/>
              </a:spcBef>
              <a:spcAft>
                <a:spcPts val="0"/>
              </a:spcAft>
              <a:buClr>
                <a:srgbClr val="00909E"/>
              </a:buClr>
              <a:buSzPts val="1800"/>
              <a:buNone/>
              <a:defRPr sz="1800" b="1" i="0">
                <a:solidFill>
                  <a:srgbClr val="00909E"/>
                </a:solidFill>
                <a:latin typeface="Arial"/>
                <a:ea typeface="Arial"/>
                <a:cs typeface="Arial"/>
                <a:sym typeface="Arial"/>
              </a:defRPr>
            </a:lvl1pPr>
            <a:lvl2pPr lvl="1" algn="ctr">
              <a:lnSpc>
                <a:spcPct val="100000"/>
              </a:lnSpc>
              <a:spcBef>
                <a:spcPts val="400"/>
              </a:spcBef>
              <a:spcAft>
                <a:spcPts val="0"/>
              </a:spcAft>
              <a:buClr>
                <a:schemeClr val="dk1"/>
              </a:buClr>
              <a:buSzPts val="1500"/>
              <a:buNone/>
              <a:defRPr sz="1500"/>
            </a:lvl2pPr>
            <a:lvl3pPr lvl="2" algn="ctr">
              <a:lnSpc>
                <a:spcPct val="100000"/>
              </a:lnSpc>
              <a:spcBef>
                <a:spcPts val="400"/>
              </a:spcBef>
              <a:spcAft>
                <a:spcPts val="0"/>
              </a:spcAft>
              <a:buClr>
                <a:schemeClr val="dk1"/>
              </a:buClr>
              <a:buSzPts val="1400"/>
              <a:buNone/>
              <a:defRPr sz="1400"/>
            </a:lvl3pPr>
            <a:lvl4pPr lvl="3" algn="ctr">
              <a:lnSpc>
                <a:spcPct val="100000"/>
              </a:lnSpc>
              <a:spcBef>
                <a:spcPts val="400"/>
              </a:spcBef>
              <a:spcAft>
                <a:spcPts val="0"/>
              </a:spcAft>
              <a:buClr>
                <a:schemeClr val="dk1"/>
              </a:buClr>
              <a:buSzPts val="1200"/>
              <a:buNone/>
              <a:defRPr sz="1200"/>
            </a:lvl4pPr>
            <a:lvl5pPr lvl="4" algn="ctr">
              <a:lnSpc>
                <a:spcPct val="10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64" name="Google Shape;64;p15"/>
          <p:cNvSpPr txBox="1">
            <a:spLocks noGrp="1"/>
          </p:cNvSpPr>
          <p:nvPr>
            <p:ph type="body" idx="2"/>
          </p:nvPr>
        </p:nvSpPr>
        <p:spPr>
          <a:xfrm>
            <a:off x="659606" y="4141522"/>
            <a:ext cx="3664200" cy="676800"/>
          </a:xfrm>
          <a:prstGeom prst="rect">
            <a:avLst/>
          </a:prstGeom>
          <a:noFill/>
          <a:ln>
            <a:noFill/>
          </a:ln>
        </p:spPr>
        <p:txBody>
          <a:bodyPr spcFirstLastPara="1" wrap="square" lIns="68575" tIns="34275" rIns="68575" bIns="34275" anchor="ctr" anchorCtr="0">
            <a:normAutofit/>
          </a:bodyPr>
          <a:lstStyle>
            <a:lvl1pPr marL="457200" lvl="0" indent="-228600" algn="l">
              <a:lnSpc>
                <a:spcPct val="100000"/>
              </a:lnSpc>
              <a:spcBef>
                <a:spcPts val="800"/>
              </a:spcBef>
              <a:spcAft>
                <a:spcPts val="0"/>
              </a:spcAft>
              <a:buClr>
                <a:schemeClr val="lt1"/>
              </a:buClr>
              <a:buSzPts val="1700"/>
              <a:buNone/>
              <a:defRPr sz="1700">
                <a:solidFill>
                  <a:schemeClr val="lt1"/>
                </a:solidFill>
              </a:defRPr>
            </a:lvl1pPr>
            <a:lvl2pPr marL="914400" lvl="1" indent="-317500" algn="l">
              <a:lnSpc>
                <a:spcPct val="100000"/>
              </a:lnSpc>
              <a:spcBef>
                <a:spcPts val="400"/>
              </a:spcBef>
              <a:spcAft>
                <a:spcPts val="0"/>
              </a:spcAft>
              <a:buClr>
                <a:schemeClr val="dk1"/>
              </a:buClr>
              <a:buSzPts val="1400"/>
              <a:buChar char="•"/>
              <a:defRPr/>
            </a:lvl2pPr>
            <a:lvl3pPr marL="1371600" lvl="2" indent="-317500" algn="l">
              <a:lnSpc>
                <a:spcPct val="100000"/>
              </a:lnSpc>
              <a:spcBef>
                <a:spcPts val="400"/>
              </a:spcBef>
              <a:spcAft>
                <a:spcPts val="0"/>
              </a:spcAft>
              <a:buClr>
                <a:schemeClr val="dk1"/>
              </a:buClr>
              <a:buSzPts val="1400"/>
              <a:buChar char="•"/>
              <a:defRPr/>
            </a:lvl3pPr>
            <a:lvl4pPr marL="1828800" lvl="3" indent="-317500" algn="l">
              <a:lnSpc>
                <a:spcPct val="100000"/>
              </a:lnSpc>
              <a:spcBef>
                <a:spcPts val="400"/>
              </a:spcBef>
              <a:spcAft>
                <a:spcPts val="0"/>
              </a:spcAft>
              <a:buClr>
                <a:schemeClr val="dk1"/>
              </a:buClr>
              <a:buSzPts val="1400"/>
              <a:buChar char="•"/>
              <a:defRPr/>
            </a:lvl4pPr>
            <a:lvl5pPr marL="2286000" lvl="4" indent="-317500" algn="l">
              <a:lnSpc>
                <a:spcPct val="10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pic>
        <p:nvPicPr>
          <p:cNvPr id="65" name="Google Shape;65;p15"/>
          <p:cNvPicPr preferRelativeResize="0"/>
          <p:nvPr/>
        </p:nvPicPr>
        <p:blipFill rotWithShape="1">
          <a:blip r:embed="rId3">
            <a:alphaModFix/>
          </a:blip>
          <a:srcRect/>
          <a:stretch/>
        </p:blipFill>
        <p:spPr>
          <a:xfrm>
            <a:off x="665519" y="325084"/>
            <a:ext cx="1564512" cy="1047400"/>
          </a:xfrm>
          <a:prstGeom prst="rect">
            <a:avLst/>
          </a:prstGeom>
          <a:noFill/>
          <a:ln>
            <a:noFill/>
          </a:ln>
        </p:spPr>
      </p:pic>
      <p:sp>
        <p:nvSpPr>
          <p:cNvPr id="66" name="Google Shape;66;p15"/>
          <p:cNvSpPr>
            <a:spLocks noGrp="1"/>
          </p:cNvSpPr>
          <p:nvPr>
            <p:ph type="pic" idx="3"/>
          </p:nvPr>
        </p:nvSpPr>
        <p:spPr>
          <a:xfrm>
            <a:off x="5231219" y="0"/>
            <a:ext cx="3912900" cy="5143500"/>
          </a:xfrm>
          <a:prstGeom prst="rect">
            <a:avLst/>
          </a:prstGeom>
          <a:noFill/>
          <a:ln>
            <a:noFill/>
          </a:ln>
        </p:spPr>
      </p:sp>
      <p:sp>
        <p:nvSpPr>
          <p:cNvPr id="67" name="Google Shape;67;p1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a:buNone/>
              <a:defRPr sz="1300">
                <a:solidFill>
                  <a:schemeClr val="lt1"/>
                </a:solidFill>
              </a:defRPr>
            </a:lvl1pPr>
            <a:lvl2pPr lvl="1">
              <a:buNone/>
              <a:defRPr sz="1300">
                <a:solidFill>
                  <a:schemeClr val="lt1"/>
                </a:solidFill>
              </a:defRPr>
            </a:lvl2pPr>
            <a:lvl3pPr lvl="2">
              <a:buNone/>
              <a:defRPr sz="1300">
                <a:solidFill>
                  <a:schemeClr val="lt1"/>
                </a:solidFill>
              </a:defRPr>
            </a:lvl3pPr>
            <a:lvl4pPr lvl="3">
              <a:buNone/>
              <a:defRPr sz="1300">
                <a:solidFill>
                  <a:schemeClr val="lt1"/>
                </a:solidFill>
              </a:defRPr>
            </a:lvl4pPr>
            <a:lvl5pPr lvl="4">
              <a:buNone/>
              <a:defRPr sz="1300">
                <a:solidFill>
                  <a:schemeClr val="lt1"/>
                </a:solidFill>
              </a:defRPr>
            </a:lvl5pPr>
            <a:lvl6pPr lvl="5">
              <a:buNone/>
              <a:defRPr sz="1300">
                <a:solidFill>
                  <a:schemeClr val="lt1"/>
                </a:solidFill>
              </a:defRPr>
            </a:lvl6pPr>
            <a:lvl7pPr lvl="6">
              <a:buNone/>
              <a:defRPr sz="1300">
                <a:solidFill>
                  <a:schemeClr val="lt1"/>
                </a:solidFill>
              </a:defRPr>
            </a:lvl7pPr>
            <a:lvl8pPr lvl="7">
              <a:buNone/>
              <a:defRPr sz="1300">
                <a:solidFill>
                  <a:schemeClr val="lt1"/>
                </a:solidFill>
              </a:defRPr>
            </a:lvl8pPr>
            <a:lvl9pPr lvl="8">
              <a:buNone/>
              <a:defRPr sz="1300">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Content">
  <p:cSld name="Title+Content">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1465860" y="0"/>
            <a:ext cx="7049400" cy="9942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7" name="Google Shape;87;p18"/>
          <p:cNvSpPr txBox="1">
            <a:spLocks noGrp="1"/>
          </p:cNvSpPr>
          <p:nvPr>
            <p:ph type="body" idx="1"/>
          </p:nvPr>
        </p:nvSpPr>
        <p:spPr>
          <a:xfrm>
            <a:off x="1465859" y="1593056"/>
            <a:ext cx="7049400" cy="2316000"/>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Clr>
                <a:schemeClr val="dk1"/>
              </a:buClr>
              <a:buSzPts val="1800"/>
              <a:buNone/>
              <a:defRPr>
                <a:solidFill>
                  <a:schemeClr val="dk1"/>
                </a:solidFill>
              </a:defRPr>
            </a:lvl1pPr>
            <a:lvl2pPr marL="914400" lvl="1" indent="-228600" algn="l">
              <a:lnSpc>
                <a:spcPct val="100000"/>
              </a:lnSpc>
              <a:spcBef>
                <a:spcPts val="400"/>
              </a:spcBef>
              <a:spcAft>
                <a:spcPts val="0"/>
              </a:spcAft>
              <a:buClr>
                <a:schemeClr val="dk1"/>
              </a:buClr>
              <a:buSzPts val="1800"/>
              <a:buNone/>
              <a:defRPr>
                <a:solidFill>
                  <a:schemeClr val="dk1"/>
                </a:solidFill>
              </a:defRPr>
            </a:lvl2pPr>
            <a:lvl3pPr marL="1371600" lvl="2" indent="-228600" algn="l">
              <a:lnSpc>
                <a:spcPct val="100000"/>
              </a:lnSpc>
              <a:spcBef>
                <a:spcPts val="400"/>
              </a:spcBef>
              <a:spcAft>
                <a:spcPts val="0"/>
              </a:spcAft>
              <a:buClr>
                <a:schemeClr val="dk1"/>
              </a:buClr>
              <a:buSzPts val="1800"/>
              <a:buNone/>
              <a:defRPr>
                <a:solidFill>
                  <a:schemeClr val="dk1"/>
                </a:solidFill>
              </a:defRPr>
            </a:lvl3pPr>
            <a:lvl4pPr marL="1828800" lvl="3" indent="-228600" algn="l">
              <a:lnSpc>
                <a:spcPct val="100000"/>
              </a:lnSpc>
              <a:spcBef>
                <a:spcPts val="400"/>
              </a:spcBef>
              <a:spcAft>
                <a:spcPts val="0"/>
              </a:spcAft>
              <a:buClr>
                <a:schemeClr val="dk1"/>
              </a:buClr>
              <a:buSzPts val="1800"/>
              <a:buNone/>
              <a:defRPr>
                <a:solidFill>
                  <a:schemeClr val="dk1"/>
                </a:solidFill>
              </a:defRPr>
            </a:lvl4pPr>
            <a:lvl5pPr marL="2286000" lvl="4" indent="-228600" algn="l">
              <a:lnSpc>
                <a:spcPct val="100000"/>
              </a:lnSpc>
              <a:spcBef>
                <a:spcPts val="400"/>
              </a:spcBef>
              <a:spcAft>
                <a:spcPts val="0"/>
              </a:spcAft>
              <a:buClr>
                <a:schemeClr val="dk1"/>
              </a:buClr>
              <a:buSzPts val="1800"/>
              <a:buNone/>
              <a:defRPr>
                <a:solidFill>
                  <a:schemeClr val="dk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8" name="Google Shape;88;p1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r>
              <a:rPr lang="en"/>
              <a:t>  |  George Mason University</a:t>
            </a:r>
            <a:endParaRPr/>
          </a:p>
        </p:txBody>
      </p:sp>
      <p:sp>
        <p:nvSpPr>
          <p:cNvPr id="89" name="Google Shape;89;p18"/>
          <p:cNvSpPr txBox="1">
            <a:spLocks noGrp="1"/>
          </p:cNvSpPr>
          <p:nvPr>
            <p:ph type="body" idx="2"/>
          </p:nvPr>
        </p:nvSpPr>
        <p:spPr>
          <a:xfrm>
            <a:off x="1465859" y="1062633"/>
            <a:ext cx="7049400" cy="465600"/>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Clr>
                <a:schemeClr val="accent2"/>
              </a:buClr>
              <a:buSzPts val="1800"/>
              <a:buNone/>
              <a:defRPr b="1" i="0">
                <a:solidFill>
                  <a:schemeClr val="accent2"/>
                </a:solidFill>
                <a:latin typeface="Arial"/>
                <a:ea typeface="Arial"/>
                <a:cs typeface="Arial"/>
                <a:sym typeface="Arial"/>
              </a:defRPr>
            </a:lvl1pPr>
            <a:lvl2pPr marL="914400" lvl="1" indent="-228600" algn="l">
              <a:lnSpc>
                <a:spcPct val="100000"/>
              </a:lnSpc>
              <a:spcBef>
                <a:spcPts val="400"/>
              </a:spcBef>
              <a:spcAft>
                <a:spcPts val="0"/>
              </a:spcAft>
              <a:buClr>
                <a:schemeClr val="dk1"/>
              </a:buClr>
              <a:buSzPts val="1800"/>
              <a:buNone/>
              <a:defRPr/>
            </a:lvl2pPr>
            <a:lvl3pPr marL="1371600" lvl="2" indent="-228600" algn="l">
              <a:lnSpc>
                <a:spcPct val="100000"/>
              </a:lnSpc>
              <a:spcBef>
                <a:spcPts val="400"/>
              </a:spcBef>
              <a:spcAft>
                <a:spcPts val="0"/>
              </a:spcAft>
              <a:buClr>
                <a:schemeClr val="dk1"/>
              </a:buClr>
              <a:buSzPts val="1800"/>
              <a:buNone/>
              <a:defRPr/>
            </a:lvl3pPr>
            <a:lvl4pPr marL="1828800" lvl="3" indent="-228600" algn="l">
              <a:lnSpc>
                <a:spcPct val="100000"/>
              </a:lnSpc>
              <a:spcBef>
                <a:spcPts val="400"/>
              </a:spcBef>
              <a:spcAft>
                <a:spcPts val="0"/>
              </a:spcAft>
              <a:buClr>
                <a:schemeClr val="dk1"/>
              </a:buClr>
              <a:buSzPts val="1800"/>
              <a:buNone/>
              <a:defRPr/>
            </a:lvl4pPr>
            <a:lvl5pPr marL="2286000" lvl="4" indent="-228600" algn="l">
              <a:lnSpc>
                <a:spcPct val="100000"/>
              </a:lnSpc>
              <a:spcBef>
                <a:spcPts val="400"/>
              </a:spcBef>
              <a:spcAft>
                <a:spcPts val="0"/>
              </a:spcAft>
              <a:buClr>
                <a:schemeClr val="dk1"/>
              </a:buClr>
              <a:buSzPts val="1800"/>
              <a:buNone/>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pic>
        <p:nvPicPr>
          <p:cNvPr id="90" name="Google Shape;90;p18"/>
          <p:cNvPicPr preferRelativeResize="0"/>
          <p:nvPr/>
        </p:nvPicPr>
        <p:blipFill rotWithShape="1">
          <a:blip r:embed="rId2">
            <a:alphaModFix/>
          </a:blip>
          <a:srcRect l="23095" t="1014" r="57496"/>
          <a:stretch/>
        </p:blipFill>
        <p:spPr>
          <a:xfrm>
            <a:off x="0" y="0"/>
            <a:ext cx="1008528"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 1 col">
  <p:cSld name="content 1 col">
    <p:spTree>
      <p:nvGrpSpPr>
        <p:cNvPr id="1" name="Shape 91"/>
        <p:cNvGrpSpPr/>
        <p:nvPr/>
      </p:nvGrpSpPr>
      <p:grpSpPr>
        <a:xfrm>
          <a:off x="0" y="0"/>
          <a:ext cx="0" cy="0"/>
          <a:chOff x="0" y="0"/>
          <a:chExt cx="0" cy="0"/>
        </a:xfrm>
      </p:grpSpPr>
      <p:pic>
        <p:nvPicPr>
          <p:cNvPr id="92" name="Google Shape;92;p19"/>
          <p:cNvPicPr preferRelativeResize="0"/>
          <p:nvPr/>
        </p:nvPicPr>
        <p:blipFill rotWithShape="1">
          <a:blip r:embed="rId2">
            <a:alphaModFix amt="20000"/>
          </a:blip>
          <a:srcRect r="30516" b="30185"/>
          <a:stretch/>
        </p:blipFill>
        <p:spPr>
          <a:xfrm>
            <a:off x="5396098" y="1399367"/>
            <a:ext cx="3747900" cy="3744134"/>
          </a:xfrm>
          <a:prstGeom prst="rect">
            <a:avLst/>
          </a:prstGeom>
          <a:noFill/>
          <a:ln>
            <a:noFill/>
          </a:ln>
        </p:spPr>
      </p:pic>
      <p:sp>
        <p:nvSpPr>
          <p:cNvPr id="93" name="Google Shape;93;p19"/>
          <p:cNvSpPr txBox="1">
            <a:spLocks noGrp="1"/>
          </p:cNvSpPr>
          <p:nvPr>
            <p:ph type="title"/>
          </p:nvPr>
        </p:nvSpPr>
        <p:spPr>
          <a:xfrm>
            <a:off x="1465860" y="0"/>
            <a:ext cx="7049400" cy="9942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4" name="Google Shape;94;p19"/>
          <p:cNvSpPr txBox="1">
            <a:spLocks noGrp="1"/>
          </p:cNvSpPr>
          <p:nvPr>
            <p:ph type="body" idx="1"/>
          </p:nvPr>
        </p:nvSpPr>
        <p:spPr>
          <a:xfrm>
            <a:off x="2328530" y="1933361"/>
            <a:ext cx="4011000" cy="1979400"/>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Clr>
                <a:schemeClr val="dk1"/>
              </a:buClr>
              <a:buSzPts val="1800"/>
              <a:buNone/>
              <a:defRPr>
                <a:solidFill>
                  <a:schemeClr val="dk1"/>
                </a:solidFill>
              </a:defRPr>
            </a:lvl1pPr>
            <a:lvl2pPr marL="914400" lvl="1" indent="-228600" algn="l">
              <a:lnSpc>
                <a:spcPct val="100000"/>
              </a:lnSpc>
              <a:spcBef>
                <a:spcPts val="400"/>
              </a:spcBef>
              <a:spcAft>
                <a:spcPts val="0"/>
              </a:spcAft>
              <a:buClr>
                <a:schemeClr val="dk1"/>
              </a:buClr>
              <a:buSzPts val="1800"/>
              <a:buNone/>
              <a:defRPr>
                <a:solidFill>
                  <a:schemeClr val="dk1"/>
                </a:solidFill>
              </a:defRPr>
            </a:lvl2pPr>
            <a:lvl3pPr marL="1371600" lvl="2" indent="-228600" algn="l">
              <a:lnSpc>
                <a:spcPct val="100000"/>
              </a:lnSpc>
              <a:spcBef>
                <a:spcPts val="400"/>
              </a:spcBef>
              <a:spcAft>
                <a:spcPts val="0"/>
              </a:spcAft>
              <a:buClr>
                <a:schemeClr val="dk1"/>
              </a:buClr>
              <a:buSzPts val="1800"/>
              <a:buNone/>
              <a:defRPr>
                <a:solidFill>
                  <a:schemeClr val="dk1"/>
                </a:solidFill>
              </a:defRPr>
            </a:lvl3pPr>
            <a:lvl4pPr marL="1828800" lvl="3" indent="-228600" algn="l">
              <a:lnSpc>
                <a:spcPct val="100000"/>
              </a:lnSpc>
              <a:spcBef>
                <a:spcPts val="400"/>
              </a:spcBef>
              <a:spcAft>
                <a:spcPts val="0"/>
              </a:spcAft>
              <a:buClr>
                <a:schemeClr val="dk1"/>
              </a:buClr>
              <a:buSzPts val="1800"/>
              <a:buNone/>
              <a:defRPr>
                <a:solidFill>
                  <a:schemeClr val="dk1"/>
                </a:solidFill>
              </a:defRPr>
            </a:lvl4pPr>
            <a:lvl5pPr marL="2286000" lvl="4" indent="-228600" algn="l">
              <a:lnSpc>
                <a:spcPct val="100000"/>
              </a:lnSpc>
              <a:spcBef>
                <a:spcPts val="400"/>
              </a:spcBef>
              <a:spcAft>
                <a:spcPts val="0"/>
              </a:spcAft>
              <a:buClr>
                <a:schemeClr val="dk1"/>
              </a:buClr>
              <a:buSzPts val="1800"/>
              <a:buNone/>
              <a:defRPr>
                <a:solidFill>
                  <a:schemeClr val="dk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95" name="Google Shape;95;p1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r>
              <a:rPr lang="en"/>
              <a:t>  |  George Mason University</a:t>
            </a:r>
            <a:endParaRPr/>
          </a:p>
        </p:txBody>
      </p:sp>
      <p:sp>
        <p:nvSpPr>
          <p:cNvPr id="96" name="Google Shape;96;p19"/>
          <p:cNvSpPr txBox="1">
            <a:spLocks noGrp="1"/>
          </p:cNvSpPr>
          <p:nvPr>
            <p:ph type="body" idx="2"/>
          </p:nvPr>
        </p:nvSpPr>
        <p:spPr>
          <a:xfrm>
            <a:off x="1465859" y="1062633"/>
            <a:ext cx="6800700" cy="465600"/>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Clr>
                <a:schemeClr val="accent2"/>
              </a:buClr>
              <a:buSzPts val="1800"/>
              <a:buNone/>
              <a:defRPr b="1" i="0">
                <a:solidFill>
                  <a:schemeClr val="accent2"/>
                </a:solidFill>
                <a:latin typeface="Arial"/>
                <a:ea typeface="Arial"/>
                <a:cs typeface="Arial"/>
                <a:sym typeface="Arial"/>
              </a:defRPr>
            </a:lvl1pPr>
            <a:lvl2pPr marL="914400" lvl="1" indent="-228600" algn="l">
              <a:lnSpc>
                <a:spcPct val="100000"/>
              </a:lnSpc>
              <a:spcBef>
                <a:spcPts val="400"/>
              </a:spcBef>
              <a:spcAft>
                <a:spcPts val="0"/>
              </a:spcAft>
              <a:buClr>
                <a:schemeClr val="dk1"/>
              </a:buClr>
              <a:buSzPts val="1800"/>
              <a:buNone/>
              <a:defRPr/>
            </a:lvl2pPr>
            <a:lvl3pPr marL="1371600" lvl="2" indent="-228600" algn="l">
              <a:lnSpc>
                <a:spcPct val="100000"/>
              </a:lnSpc>
              <a:spcBef>
                <a:spcPts val="400"/>
              </a:spcBef>
              <a:spcAft>
                <a:spcPts val="0"/>
              </a:spcAft>
              <a:buClr>
                <a:schemeClr val="dk1"/>
              </a:buClr>
              <a:buSzPts val="1800"/>
              <a:buNone/>
              <a:defRPr/>
            </a:lvl3pPr>
            <a:lvl4pPr marL="1828800" lvl="3" indent="-228600" algn="l">
              <a:lnSpc>
                <a:spcPct val="100000"/>
              </a:lnSpc>
              <a:spcBef>
                <a:spcPts val="400"/>
              </a:spcBef>
              <a:spcAft>
                <a:spcPts val="0"/>
              </a:spcAft>
              <a:buClr>
                <a:schemeClr val="dk1"/>
              </a:buClr>
              <a:buSzPts val="1800"/>
              <a:buNone/>
              <a:defRPr/>
            </a:lvl4pPr>
            <a:lvl5pPr marL="2286000" lvl="4" indent="-228600" algn="l">
              <a:lnSpc>
                <a:spcPct val="100000"/>
              </a:lnSpc>
              <a:spcBef>
                <a:spcPts val="400"/>
              </a:spcBef>
              <a:spcAft>
                <a:spcPts val="0"/>
              </a:spcAft>
              <a:buClr>
                <a:schemeClr val="dk1"/>
              </a:buClr>
              <a:buSzPts val="1800"/>
              <a:buNone/>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pic>
        <p:nvPicPr>
          <p:cNvPr id="97" name="Google Shape;97;p19"/>
          <p:cNvPicPr preferRelativeResize="0"/>
          <p:nvPr/>
        </p:nvPicPr>
        <p:blipFill rotWithShape="1">
          <a:blip r:embed="rId3">
            <a:alphaModFix/>
          </a:blip>
          <a:srcRect l="23095" t="1014" r="57496"/>
          <a:stretch/>
        </p:blipFill>
        <p:spPr>
          <a:xfrm>
            <a:off x="0" y="0"/>
            <a:ext cx="1008528" cy="5143500"/>
          </a:xfrm>
          <a:prstGeom prst="rect">
            <a:avLst/>
          </a:prstGeom>
          <a:noFill/>
          <a:ln>
            <a:noFill/>
          </a:ln>
        </p:spPr>
      </p:pic>
    </p:spTree>
  </p:cSld>
  <p:clrMapOvr>
    <a:masterClrMapping/>
  </p:clrMapOvr>
</p:sldLayout>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628650" y="0"/>
            <a:ext cx="7886700" cy="994200"/>
          </a:xfrm>
          <a:prstGeom prst="rect">
            <a:avLst/>
          </a:prstGeom>
          <a:noFill/>
          <a:ln>
            <a:noFill/>
          </a:ln>
        </p:spPr>
        <p:txBody>
          <a:bodyPr spcFirstLastPara="1" wrap="square" lIns="68575" tIns="34275" rIns="68575" bIns="34275" anchor="b" anchorCtr="0">
            <a:normAutofit/>
          </a:bodyPr>
          <a:lstStyle>
            <a:lvl1pPr marR="0" lvl="0" algn="l" rtl="0">
              <a:lnSpc>
                <a:spcPct val="90000"/>
              </a:lnSpc>
              <a:spcBef>
                <a:spcPts val="0"/>
              </a:spcBef>
              <a:spcAft>
                <a:spcPts val="0"/>
              </a:spcAft>
              <a:buClr>
                <a:schemeClr val="dk2"/>
              </a:buClr>
              <a:buSzPts val="3300"/>
              <a:buFont typeface="Arial"/>
              <a:buNone/>
              <a:defRPr sz="3300" b="1" i="0" u="none" strike="noStrike" cap="none">
                <a:solidFill>
                  <a:schemeClr val="dk2"/>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8" name="Google Shape;58;p14"/>
          <p:cNvSpPr txBox="1">
            <a:spLocks noGrp="1"/>
          </p:cNvSpPr>
          <p:nvPr>
            <p:ph type="body" idx="1"/>
          </p:nvPr>
        </p:nvSpPr>
        <p:spPr>
          <a:xfrm>
            <a:off x="628650" y="1349477"/>
            <a:ext cx="7886700" cy="3283200"/>
          </a:xfrm>
          <a:prstGeom prst="rect">
            <a:avLst/>
          </a:prstGeom>
          <a:noFill/>
          <a:ln>
            <a:noFill/>
          </a:ln>
        </p:spPr>
        <p:txBody>
          <a:bodyPr spcFirstLastPara="1" wrap="square" lIns="68575" tIns="34275" rIns="68575" bIns="34275" anchor="t" anchorCtr="0">
            <a:normAutofit/>
          </a:bodyPr>
          <a:lstStyle>
            <a:lvl1pPr marL="457200" marR="0" lvl="0" indent="-342900" algn="l" rtl="0">
              <a:lnSpc>
                <a:spcPct val="100000"/>
              </a:lnSpc>
              <a:spcBef>
                <a:spcPts val="8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9" name="Google Shape;59;p1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B8B8B"/>
                </a:solidFill>
                <a:latin typeface="Arial"/>
                <a:ea typeface="Arial"/>
                <a:cs typeface="Arial"/>
                <a:sym typeface="Arial"/>
              </a:defRPr>
            </a:lvl1pPr>
            <a:lvl2pPr marL="0" marR="0" lvl="1" indent="0" algn="r" rtl="0">
              <a:spcBef>
                <a:spcPts val="0"/>
              </a:spcBef>
              <a:buNone/>
              <a:defRPr sz="900" b="0" i="0" u="none" strike="noStrike" cap="none">
                <a:solidFill>
                  <a:srgbClr val="8B8B8B"/>
                </a:solidFill>
                <a:latin typeface="Arial"/>
                <a:ea typeface="Arial"/>
                <a:cs typeface="Arial"/>
                <a:sym typeface="Arial"/>
              </a:defRPr>
            </a:lvl2pPr>
            <a:lvl3pPr marL="0" marR="0" lvl="2" indent="0" algn="r" rtl="0">
              <a:spcBef>
                <a:spcPts val="0"/>
              </a:spcBef>
              <a:buNone/>
              <a:defRPr sz="900" b="0" i="0" u="none" strike="noStrike" cap="none">
                <a:solidFill>
                  <a:srgbClr val="8B8B8B"/>
                </a:solidFill>
                <a:latin typeface="Arial"/>
                <a:ea typeface="Arial"/>
                <a:cs typeface="Arial"/>
                <a:sym typeface="Arial"/>
              </a:defRPr>
            </a:lvl3pPr>
            <a:lvl4pPr marL="0" marR="0" lvl="3" indent="0" algn="r" rtl="0">
              <a:spcBef>
                <a:spcPts val="0"/>
              </a:spcBef>
              <a:buNone/>
              <a:defRPr sz="900" b="0" i="0" u="none" strike="noStrike" cap="none">
                <a:solidFill>
                  <a:srgbClr val="8B8B8B"/>
                </a:solidFill>
                <a:latin typeface="Arial"/>
                <a:ea typeface="Arial"/>
                <a:cs typeface="Arial"/>
                <a:sym typeface="Arial"/>
              </a:defRPr>
            </a:lvl4pPr>
            <a:lvl5pPr marL="0" marR="0" lvl="4" indent="0" algn="r" rtl="0">
              <a:spcBef>
                <a:spcPts val="0"/>
              </a:spcBef>
              <a:buNone/>
              <a:defRPr sz="900" b="0" i="0" u="none" strike="noStrike" cap="none">
                <a:solidFill>
                  <a:srgbClr val="8B8B8B"/>
                </a:solidFill>
                <a:latin typeface="Arial"/>
                <a:ea typeface="Arial"/>
                <a:cs typeface="Arial"/>
                <a:sym typeface="Arial"/>
              </a:defRPr>
            </a:lvl5pPr>
            <a:lvl6pPr marL="0" marR="0" lvl="5" indent="0" algn="r" rtl="0">
              <a:spcBef>
                <a:spcPts val="0"/>
              </a:spcBef>
              <a:buNone/>
              <a:defRPr sz="900" b="0" i="0" u="none" strike="noStrike" cap="none">
                <a:solidFill>
                  <a:srgbClr val="8B8B8B"/>
                </a:solidFill>
                <a:latin typeface="Arial"/>
                <a:ea typeface="Arial"/>
                <a:cs typeface="Arial"/>
                <a:sym typeface="Arial"/>
              </a:defRPr>
            </a:lvl6pPr>
            <a:lvl7pPr marL="0" marR="0" lvl="6" indent="0" algn="r" rtl="0">
              <a:spcBef>
                <a:spcPts val="0"/>
              </a:spcBef>
              <a:buNone/>
              <a:defRPr sz="900" b="0" i="0" u="none" strike="noStrike" cap="none">
                <a:solidFill>
                  <a:srgbClr val="8B8B8B"/>
                </a:solidFill>
                <a:latin typeface="Arial"/>
                <a:ea typeface="Arial"/>
                <a:cs typeface="Arial"/>
                <a:sym typeface="Arial"/>
              </a:defRPr>
            </a:lvl7pPr>
            <a:lvl8pPr marL="0" marR="0" lvl="7" indent="0" algn="r" rtl="0">
              <a:spcBef>
                <a:spcPts val="0"/>
              </a:spcBef>
              <a:buNone/>
              <a:defRPr sz="900" b="0" i="0" u="none" strike="noStrike" cap="none">
                <a:solidFill>
                  <a:srgbClr val="8B8B8B"/>
                </a:solidFill>
                <a:latin typeface="Arial"/>
                <a:ea typeface="Arial"/>
                <a:cs typeface="Arial"/>
                <a:sym typeface="Arial"/>
              </a:defRPr>
            </a:lvl8pPr>
            <a:lvl9pPr marL="0" marR="0" lvl="8" indent="0" algn="r" rtl="0">
              <a:spcBef>
                <a:spcPts val="0"/>
              </a:spcBef>
              <a:buNone/>
              <a:defRPr sz="900" b="0" i="0" u="none" strike="noStrike" cap="none">
                <a:solidFill>
                  <a:srgbClr val="8B8B8B"/>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r>
              <a:rPr lang="en"/>
              <a:t>  |  George Mason University</a:t>
            </a:r>
            <a:endParaRPr sz="1100">
              <a:solidFill>
                <a:srgbClr val="000000"/>
              </a:solidFill>
            </a:endParaRPr>
          </a:p>
        </p:txBody>
      </p:sp>
    </p:spTree>
  </p:cSld>
  <p:clrMap bg1="lt1" tx1="dk1" bg2="dk2" tx2="lt2" accent1="accent1" accent2="accent2" accent3="accent3" accent4="accent4" accent5="accent5" accent6="accent6" hlink="hlink" folHlink="folHlink"/>
  <p:sldLayoutIdLst>
    <p:sldLayoutId id="2147483660"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6"/>
        <p:cNvGrpSpPr/>
        <p:nvPr/>
      </p:nvGrpSpPr>
      <p:grpSpPr>
        <a:xfrm>
          <a:off x="0" y="0"/>
          <a:ext cx="0" cy="0"/>
          <a:chOff x="0" y="0"/>
          <a:chExt cx="0" cy="0"/>
        </a:xfrm>
      </p:grpSpPr>
      <p:sp>
        <p:nvSpPr>
          <p:cNvPr id="177" name="Google Shape;177;p30"/>
          <p:cNvSpPr txBox="1">
            <a:spLocks noGrp="1"/>
          </p:cNvSpPr>
          <p:nvPr>
            <p:ph type="title"/>
          </p:nvPr>
        </p:nvSpPr>
        <p:spPr>
          <a:xfrm>
            <a:off x="628650" y="0"/>
            <a:ext cx="7886700" cy="994172"/>
          </a:xfrm>
          <a:prstGeom prst="rect">
            <a:avLst/>
          </a:prstGeom>
          <a:noFill/>
          <a:ln>
            <a:noFill/>
          </a:ln>
        </p:spPr>
        <p:txBody>
          <a:bodyPr spcFirstLastPara="1" wrap="square" lIns="68575" tIns="34275" rIns="68575" bIns="34275" anchor="b" anchorCtr="0">
            <a:normAutofit/>
          </a:bodyPr>
          <a:lstStyle>
            <a:lvl1pPr marR="0" lvl="0" algn="l" rtl="0">
              <a:lnSpc>
                <a:spcPct val="90000"/>
              </a:lnSpc>
              <a:spcBef>
                <a:spcPts val="0"/>
              </a:spcBef>
              <a:spcAft>
                <a:spcPts val="0"/>
              </a:spcAft>
              <a:buClr>
                <a:schemeClr val="dk2"/>
              </a:buClr>
              <a:buSzPts val="3300"/>
              <a:buFont typeface="Arial"/>
              <a:buNone/>
              <a:defRPr sz="3300" b="1" i="0" u="none" strike="noStrike" cap="none">
                <a:solidFill>
                  <a:schemeClr val="dk2"/>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178" name="Google Shape;178;p30"/>
          <p:cNvSpPr txBox="1">
            <a:spLocks noGrp="1"/>
          </p:cNvSpPr>
          <p:nvPr>
            <p:ph type="body" idx="1"/>
          </p:nvPr>
        </p:nvSpPr>
        <p:spPr>
          <a:xfrm>
            <a:off x="628650" y="1349477"/>
            <a:ext cx="7886700" cy="3283245"/>
          </a:xfrm>
          <a:prstGeom prst="rect">
            <a:avLst/>
          </a:prstGeom>
          <a:noFill/>
          <a:ln>
            <a:noFill/>
          </a:ln>
        </p:spPr>
        <p:txBody>
          <a:bodyPr spcFirstLastPara="1" wrap="square" lIns="68575" tIns="34275" rIns="68575" bIns="34275" anchor="t" anchorCtr="0">
            <a:normAutofit/>
          </a:bodyPr>
          <a:lstStyle>
            <a:lvl1pPr marL="457200" marR="0" lvl="0" indent="-342900" algn="l" rtl="0">
              <a:lnSpc>
                <a:spcPct val="100000"/>
              </a:lnSpc>
              <a:spcBef>
                <a:spcPts val="8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79" name="Google Shape;179;p3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B8B8B"/>
                </a:solidFill>
                <a:latin typeface="Arial"/>
                <a:ea typeface="Arial"/>
                <a:cs typeface="Arial"/>
                <a:sym typeface="Arial"/>
              </a:defRPr>
            </a:lvl1pPr>
            <a:lvl2pPr marL="0" marR="0" lvl="1" indent="0" algn="r" rtl="0">
              <a:spcBef>
                <a:spcPts val="0"/>
              </a:spcBef>
              <a:buNone/>
              <a:defRPr sz="900" b="0" i="0" u="none" strike="noStrike" cap="none">
                <a:solidFill>
                  <a:srgbClr val="8B8B8B"/>
                </a:solidFill>
                <a:latin typeface="Arial"/>
                <a:ea typeface="Arial"/>
                <a:cs typeface="Arial"/>
                <a:sym typeface="Arial"/>
              </a:defRPr>
            </a:lvl2pPr>
            <a:lvl3pPr marL="0" marR="0" lvl="2" indent="0" algn="r" rtl="0">
              <a:spcBef>
                <a:spcPts val="0"/>
              </a:spcBef>
              <a:buNone/>
              <a:defRPr sz="900" b="0" i="0" u="none" strike="noStrike" cap="none">
                <a:solidFill>
                  <a:srgbClr val="8B8B8B"/>
                </a:solidFill>
                <a:latin typeface="Arial"/>
                <a:ea typeface="Arial"/>
                <a:cs typeface="Arial"/>
                <a:sym typeface="Arial"/>
              </a:defRPr>
            </a:lvl3pPr>
            <a:lvl4pPr marL="0" marR="0" lvl="3" indent="0" algn="r" rtl="0">
              <a:spcBef>
                <a:spcPts val="0"/>
              </a:spcBef>
              <a:buNone/>
              <a:defRPr sz="900" b="0" i="0" u="none" strike="noStrike" cap="none">
                <a:solidFill>
                  <a:srgbClr val="8B8B8B"/>
                </a:solidFill>
                <a:latin typeface="Arial"/>
                <a:ea typeface="Arial"/>
                <a:cs typeface="Arial"/>
                <a:sym typeface="Arial"/>
              </a:defRPr>
            </a:lvl4pPr>
            <a:lvl5pPr marL="0" marR="0" lvl="4" indent="0" algn="r" rtl="0">
              <a:spcBef>
                <a:spcPts val="0"/>
              </a:spcBef>
              <a:buNone/>
              <a:defRPr sz="900" b="0" i="0" u="none" strike="noStrike" cap="none">
                <a:solidFill>
                  <a:srgbClr val="8B8B8B"/>
                </a:solidFill>
                <a:latin typeface="Arial"/>
                <a:ea typeface="Arial"/>
                <a:cs typeface="Arial"/>
                <a:sym typeface="Arial"/>
              </a:defRPr>
            </a:lvl5pPr>
            <a:lvl6pPr marL="0" marR="0" lvl="5" indent="0" algn="r" rtl="0">
              <a:spcBef>
                <a:spcPts val="0"/>
              </a:spcBef>
              <a:buNone/>
              <a:defRPr sz="900" b="0" i="0" u="none" strike="noStrike" cap="none">
                <a:solidFill>
                  <a:srgbClr val="8B8B8B"/>
                </a:solidFill>
                <a:latin typeface="Arial"/>
                <a:ea typeface="Arial"/>
                <a:cs typeface="Arial"/>
                <a:sym typeface="Arial"/>
              </a:defRPr>
            </a:lvl6pPr>
            <a:lvl7pPr marL="0" marR="0" lvl="6" indent="0" algn="r" rtl="0">
              <a:spcBef>
                <a:spcPts val="0"/>
              </a:spcBef>
              <a:buNone/>
              <a:defRPr sz="900" b="0" i="0" u="none" strike="noStrike" cap="none">
                <a:solidFill>
                  <a:srgbClr val="8B8B8B"/>
                </a:solidFill>
                <a:latin typeface="Arial"/>
                <a:ea typeface="Arial"/>
                <a:cs typeface="Arial"/>
                <a:sym typeface="Arial"/>
              </a:defRPr>
            </a:lvl7pPr>
            <a:lvl8pPr marL="0" marR="0" lvl="7" indent="0" algn="r" rtl="0">
              <a:spcBef>
                <a:spcPts val="0"/>
              </a:spcBef>
              <a:buNone/>
              <a:defRPr sz="900" b="0" i="0" u="none" strike="noStrike" cap="none">
                <a:solidFill>
                  <a:srgbClr val="8B8B8B"/>
                </a:solidFill>
                <a:latin typeface="Arial"/>
                <a:ea typeface="Arial"/>
                <a:cs typeface="Arial"/>
                <a:sym typeface="Arial"/>
              </a:defRPr>
            </a:lvl8pPr>
            <a:lvl9pPr marL="0" marR="0" lvl="8" indent="0" algn="r" rtl="0">
              <a:spcBef>
                <a:spcPts val="0"/>
              </a:spcBef>
              <a:buNone/>
              <a:defRPr sz="900" b="0" i="0" u="none" strike="noStrike" cap="none">
                <a:solidFill>
                  <a:srgbClr val="8B8B8B"/>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r>
              <a:rPr lang="en"/>
              <a:t>  |  George Mason University</a:t>
            </a:r>
            <a:endParaRPr sz="1100">
              <a:solidFill>
                <a:srgbClr val="000000"/>
              </a:solidFill>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3" r:id="rId8"/>
    <p:sldLayoutId id="2147483684" r:id="rId9"/>
    <p:sldLayoutId id="2147483685" r:id="rId10"/>
    <p:sldLayoutId id="2147483687" r:id="rId11"/>
    <p:sldLayoutId id="214748368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2"/>
        <p:cNvGrpSpPr/>
        <p:nvPr/>
      </p:nvGrpSpPr>
      <p:grpSpPr>
        <a:xfrm>
          <a:off x="0" y="0"/>
          <a:ext cx="0" cy="0"/>
          <a:chOff x="0" y="0"/>
          <a:chExt cx="0" cy="0"/>
        </a:xfrm>
      </p:grpSpPr>
      <p:sp>
        <p:nvSpPr>
          <p:cNvPr id="293" name="Google Shape;293;p45"/>
          <p:cNvSpPr txBox="1">
            <a:spLocks noGrp="1"/>
          </p:cNvSpPr>
          <p:nvPr>
            <p:ph type="title"/>
          </p:nvPr>
        </p:nvSpPr>
        <p:spPr>
          <a:xfrm>
            <a:off x="628650" y="0"/>
            <a:ext cx="7886700" cy="994200"/>
          </a:xfrm>
          <a:prstGeom prst="rect">
            <a:avLst/>
          </a:prstGeom>
          <a:noFill/>
          <a:ln>
            <a:noFill/>
          </a:ln>
        </p:spPr>
        <p:txBody>
          <a:bodyPr spcFirstLastPara="1" wrap="square" lIns="68575" tIns="34275" rIns="68575" bIns="34275" anchor="b" anchorCtr="0">
            <a:normAutofit/>
          </a:bodyPr>
          <a:lstStyle>
            <a:lvl1pPr marR="0" lvl="0" algn="l" rtl="0">
              <a:lnSpc>
                <a:spcPct val="90000"/>
              </a:lnSpc>
              <a:spcBef>
                <a:spcPts val="0"/>
              </a:spcBef>
              <a:spcAft>
                <a:spcPts val="0"/>
              </a:spcAft>
              <a:buClr>
                <a:schemeClr val="dk2"/>
              </a:buClr>
              <a:buSzPts val="3300"/>
              <a:buFont typeface="Arial"/>
              <a:buNone/>
              <a:defRPr sz="3300" b="1" i="0" u="none" strike="noStrike" cap="none">
                <a:solidFill>
                  <a:schemeClr val="dk2"/>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4" name="Google Shape;294;p45"/>
          <p:cNvSpPr txBox="1">
            <a:spLocks noGrp="1"/>
          </p:cNvSpPr>
          <p:nvPr>
            <p:ph type="body" idx="1"/>
          </p:nvPr>
        </p:nvSpPr>
        <p:spPr>
          <a:xfrm>
            <a:off x="628650" y="1349477"/>
            <a:ext cx="7886700" cy="3283200"/>
          </a:xfrm>
          <a:prstGeom prst="rect">
            <a:avLst/>
          </a:prstGeom>
          <a:noFill/>
          <a:ln>
            <a:noFill/>
          </a:ln>
        </p:spPr>
        <p:txBody>
          <a:bodyPr spcFirstLastPara="1" wrap="square" lIns="68575" tIns="34275" rIns="68575" bIns="34275" anchor="t" anchorCtr="0">
            <a:normAutofit/>
          </a:bodyPr>
          <a:lstStyle>
            <a:lvl1pPr marL="457200" marR="0" lvl="0" indent="-342900" algn="l" rtl="0">
              <a:lnSpc>
                <a:spcPct val="100000"/>
              </a:lnSpc>
              <a:spcBef>
                <a:spcPts val="8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95" name="Google Shape;295;p4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B8B8B"/>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B8B8B"/>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B8B8B"/>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B8B8B"/>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B8B8B"/>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B8B8B"/>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B8B8B"/>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B8B8B"/>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B8B8B"/>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r>
              <a:rPr lang="en"/>
              <a:t>  |  George Mason University</a:t>
            </a:r>
            <a:endParaRPr sz="1100">
              <a:solidFill>
                <a:srgbClr val="000000"/>
              </a:solidFill>
            </a:endParaRPr>
          </a:p>
        </p:txBody>
      </p:sp>
    </p:spTree>
  </p:cSld>
  <p:clrMap bg1="lt1" tx1="dk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hyperlink" Target="https://drive.google.com/file/d/1NDtiO8lc8X2cb28bAI6yYE0ur7EgeGX-/view?resourcekey"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9.png"/><Relationship Id="rId4" Type="http://schemas.openxmlformats.org/officeDocument/2006/relationships/image" Target="../media/image31.jpg"/></Relationships>
</file>

<file path=ppt/slides/_rels/slide16.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hyperlink" Target="http://drive.google.com/file/d/1ltT6oUTZ7G2fY-qs2zrf4BoHdc2i__e0/view"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hyperlink" Target="https://drive.google.com/file/d/1ltT6oUTZ7G2fY-qs2zrf4BoHdc2i__e0/view?resourcekey" TargetMode="External"/><Relationship Id="rId5" Type="http://schemas.openxmlformats.org/officeDocument/2006/relationships/image" Target="../media/image33.png"/><Relationship Id="rId4" Type="http://schemas.openxmlformats.org/officeDocument/2006/relationships/image" Target="../media/image34.jpg"/></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3" Type="http://schemas.openxmlformats.org/officeDocument/2006/relationships/hyperlink" Target="http://drive.google.com/file/d/1i2QHo2T-sEgeyR0fyrt_hr9e5LU9Q5Sc/view"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hyperlink" Target="https://drive.google.com/file/d/1i2QHo2T-sEgeyR0fyrt_hr9e5LU9Q5Sc/view?resourcekey" TargetMode="External"/><Relationship Id="rId5" Type="http://schemas.openxmlformats.org/officeDocument/2006/relationships/image" Target="../media/image35.png"/><Relationship Id="rId4" Type="http://schemas.openxmlformats.org/officeDocument/2006/relationships/image" Target="../media/image37.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drive.google.com/file/d/1nKEnz5jkbKAwOKJI3MLq8scW8v6EcGaa/view?resourcekey" TargetMode="External"/><Relationship Id="rId3" Type="http://schemas.openxmlformats.org/officeDocument/2006/relationships/hyperlink" Target="http://drive.google.com/file/d/1nKEnz5jkbKAwOKJI3MLq8scW8v6EcGaa/view" TargetMode="External"/><Relationship Id="rId7" Type="http://schemas.openxmlformats.org/officeDocument/2006/relationships/image" Target="../media/image41.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jpg"/></Relationships>
</file>

<file path=ppt/slides/_rels/slide2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shorturl.at/ginX5"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2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2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2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47.png"/><Relationship Id="rId7" Type="http://schemas.openxmlformats.org/officeDocument/2006/relationships/image" Target="../media/image42.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5.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hyperlink" Target="https://rb.gy/y14krb"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0.xml"/><Relationship Id="rId1" Type="http://schemas.openxmlformats.org/officeDocument/2006/relationships/slideLayout" Target="../slideLayouts/slideLayout28.xml"/><Relationship Id="rId6" Type="http://schemas.openxmlformats.org/officeDocument/2006/relationships/image" Target="../media/image29.png"/><Relationship Id="rId5" Type="http://schemas.openxmlformats.org/officeDocument/2006/relationships/image" Target="../media/image33.png"/><Relationship Id="rId4" Type="http://schemas.openxmlformats.org/officeDocument/2006/relationships/image" Target="../media/image4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hyperlink" Target="https://shorturl.at/jxKPQ" TargetMode="External"/><Relationship Id="rId4" Type="http://schemas.openxmlformats.org/officeDocument/2006/relationships/hyperlink" Target="https://shorturl.at/ALM27" TargetMode="External"/></Relationships>
</file>

<file path=ppt/slides/_rels/slide33.xml.rels><?xml version="1.0" encoding="UTF-8" standalone="yes"?>
<Relationships xmlns="http://schemas.openxmlformats.org/package/2006/relationships"><Relationship Id="rId8" Type="http://schemas.openxmlformats.org/officeDocument/2006/relationships/image" Target="../media/image57.png"/><Relationship Id="rId13" Type="http://schemas.openxmlformats.org/officeDocument/2006/relationships/image" Target="../media/image35.png"/><Relationship Id="rId3" Type="http://schemas.openxmlformats.org/officeDocument/2006/relationships/image" Target="../media/image52.png"/><Relationship Id="rId7" Type="http://schemas.openxmlformats.org/officeDocument/2006/relationships/image" Target="../media/image56.png"/><Relationship Id="rId12" Type="http://schemas.openxmlformats.org/officeDocument/2006/relationships/image" Target="../media/image61.png"/><Relationship Id="rId2" Type="http://schemas.openxmlformats.org/officeDocument/2006/relationships/notesSlide" Target="../notesSlides/notesSlide33.xml"/><Relationship Id="rId1" Type="http://schemas.openxmlformats.org/officeDocument/2006/relationships/slideLayout" Target="../slideLayouts/slideLayout28.xml"/><Relationship Id="rId6" Type="http://schemas.openxmlformats.org/officeDocument/2006/relationships/image" Target="../media/image55.png"/><Relationship Id="rId11" Type="http://schemas.openxmlformats.org/officeDocument/2006/relationships/image" Target="../media/image60.png"/><Relationship Id="rId5" Type="http://schemas.openxmlformats.org/officeDocument/2006/relationships/image" Target="../media/image54.png"/><Relationship Id="rId10" Type="http://schemas.openxmlformats.org/officeDocument/2006/relationships/image" Target="../media/image59.png"/><Relationship Id="rId4" Type="http://schemas.openxmlformats.org/officeDocument/2006/relationships/image" Target="../media/image53.png"/><Relationship Id="rId9" Type="http://schemas.openxmlformats.org/officeDocument/2006/relationships/image" Target="../media/image58.png"/><Relationship Id="rId14" Type="http://schemas.openxmlformats.org/officeDocument/2006/relationships/image" Target="../media/image33.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hyperlink" Target="https://learn.microsoft.com/en-us/microsoft-365/enterprise/connect-an-on-premises-network-to-a-microsoft-azure-virtual-network?view=o365-worldwide"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hyperlink" Target="https://learn.microsoft.com/en-us/azure/architecture/reference-architectures/dmz/secure-vnet-dmz?tabs=porta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hyperlink" Target="https://learn.microsoft.com/en-us/azure/architecture/reference-architectures/hybrid-networking/expressroute"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1.xml"/><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3" Type="http://schemas.openxmlformats.org/officeDocument/2006/relationships/hyperlink" Target="https://techradar.softwareag.com/technology/spiffe-spire/"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hyperlink" Target="https://landscape.cncf.io/" TargetMode="External"/><Relationship Id="rId4" Type="http://schemas.openxmlformats.org/officeDocument/2006/relationships/hyperlink" Target="https://developer.hashicorp.com/vault/tutorials/getting-started/getting-started-first-secret"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61"/>
          <p:cNvSpPr txBox="1"/>
          <p:nvPr/>
        </p:nvSpPr>
        <p:spPr>
          <a:xfrm>
            <a:off x="2454524" y="1156505"/>
            <a:ext cx="4706400" cy="1504800"/>
          </a:xfrm>
          <a:prstGeom prst="rect">
            <a:avLst/>
          </a:prstGeom>
          <a:noFill/>
          <a:ln>
            <a:noFill/>
          </a:ln>
        </p:spPr>
        <p:txBody>
          <a:bodyPr spcFirstLastPara="1" wrap="square" lIns="68575" tIns="34275" rIns="68575" bIns="34275" anchor="b" anchorCtr="0">
            <a:normAutofit/>
          </a:bodyPr>
          <a:lstStyle/>
          <a:p>
            <a:pPr marL="0" lvl="0" indent="0" algn="l" rtl="0">
              <a:lnSpc>
                <a:spcPct val="70000"/>
              </a:lnSpc>
              <a:spcBef>
                <a:spcPts val="0"/>
              </a:spcBef>
              <a:spcAft>
                <a:spcPts val="0"/>
              </a:spcAft>
              <a:buSzPts val="935"/>
              <a:buNone/>
            </a:pPr>
            <a:r>
              <a:rPr lang="en" sz="2730" b="1" dirty="0">
                <a:solidFill>
                  <a:srgbClr val="006633"/>
                </a:solidFill>
              </a:rPr>
              <a:t>Zero Trust Design Using Cloud Native Computing Foundation (CNCF) Landscape</a:t>
            </a:r>
            <a:endParaRPr sz="2730" b="1" dirty="0">
              <a:solidFill>
                <a:srgbClr val="006633"/>
              </a:solidFill>
            </a:endParaRPr>
          </a:p>
        </p:txBody>
      </p:sp>
      <p:sp>
        <p:nvSpPr>
          <p:cNvPr id="417" name="Google Shape;417;p61"/>
          <p:cNvSpPr txBox="1"/>
          <p:nvPr/>
        </p:nvSpPr>
        <p:spPr>
          <a:xfrm>
            <a:off x="1050419" y="2628285"/>
            <a:ext cx="4180800" cy="575100"/>
          </a:xfrm>
          <a:prstGeom prst="rect">
            <a:avLst/>
          </a:prstGeom>
          <a:noFill/>
          <a:ln>
            <a:noFill/>
          </a:ln>
        </p:spPr>
        <p:txBody>
          <a:bodyPr spcFirstLastPara="1" wrap="square" lIns="68575" tIns="34275" rIns="68575" bIns="34275" anchor="t" anchorCtr="0">
            <a:normAutofit/>
          </a:bodyPr>
          <a:lstStyle/>
          <a:p>
            <a:pPr>
              <a:lnSpc>
                <a:spcPct val="70000"/>
              </a:lnSpc>
              <a:buSzPts val="935"/>
            </a:pPr>
            <a:endParaRPr sz="2730" b="1" dirty="0">
              <a:solidFill>
                <a:srgbClr val="006633"/>
              </a:solidFill>
            </a:endParaRPr>
          </a:p>
        </p:txBody>
      </p:sp>
      <p:sp>
        <p:nvSpPr>
          <p:cNvPr id="418" name="Google Shape;418;p61"/>
          <p:cNvSpPr txBox="1"/>
          <p:nvPr/>
        </p:nvSpPr>
        <p:spPr>
          <a:xfrm>
            <a:off x="2793750" y="3420028"/>
            <a:ext cx="3664200" cy="6768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None/>
            </a:pPr>
            <a:r>
              <a:rPr lang="en" sz="2000" b="1" dirty="0">
                <a:solidFill>
                  <a:srgbClr val="006633"/>
                </a:solidFill>
              </a:rPr>
              <a:t>Design</a:t>
            </a:r>
            <a:r>
              <a:rPr lang="en" dirty="0">
                <a:solidFill>
                  <a:schemeClr val="tx1"/>
                </a:solidFill>
              </a:rPr>
              <a:t> </a:t>
            </a:r>
            <a:r>
              <a:rPr lang="en" sz="2000" b="1" dirty="0">
                <a:solidFill>
                  <a:srgbClr val="006633"/>
                </a:solidFill>
              </a:rPr>
              <a:t>Project</a:t>
            </a:r>
            <a:endParaRPr sz="2000" b="1" dirty="0">
              <a:solidFill>
                <a:srgbClr val="006633"/>
              </a:solidFill>
            </a:endParaRPr>
          </a:p>
        </p:txBody>
      </p:sp>
      <p:sp>
        <p:nvSpPr>
          <p:cNvPr id="420" name="Google Shape;420;p61"/>
          <p:cNvSpPr txBox="1"/>
          <p:nvPr/>
        </p:nvSpPr>
        <p:spPr>
          <a:xfrm>
            <a:off x="8556784" y="4749851"/>
            <a:ext cx="548700" cy="393600"/>
          </a:xfrm>
          <a:prstGeom prst="rect">
            <a:avLst/>
          </a:prstGeom>
          <a:noFill/>
          <a:ln>
            <a:noFill/>
          </a:ln>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1300">
                <a:solidFill>
                  <a:srgbClr val="FFFFFF"/>
                </a:solidFill>
              </a:rPr>
              <a:t>1</a:t>
            </a:fld>
            <a:endParaRPr sz="1300">
              <a:solidFill>
                <a:srgbClr val="FFFFFF"/>
              </a:solidFill>
            </a:endParaRPr>
          </a:p>
        </p:txBody>
      </p:sp>
      <p:sp>
        <p:nvSpPr>
          <p:cNvPr id="421" name="Google Shape;421;p61"/>
          <p:cNvSpPr txBox="1">
            <a:spLocks noGrp="1"/>
          </p:cNvSpPr>
          <p:nvPr>
            <p:ph type="sldNum" idx="12"/>
          </p:nvPr>
        </p:nvSpPr>
        <p:spPr>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70"/>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Methodology &amp; Research Design</a:t>
            </a:r>
            <a:endParaRPr/>
          </a:p>
        </p:txBody>
      </p:sp>
      <p:grpSp>
        <p:nvGrpSpPr>
          <p:cNvPr id="594" name="Google Shape;594;p70"/>
          <p:cNvGrpSpPr/>
          <p:nvPr/>
        </p:nvGrpSpPr>
        <p:grpSpPr>
          <a:xfrm>
            <a:off x="1162050" y="1387012"/>
            <a:ext cx="7886700" cy="3711940"/>
            <a:chOff x="0" y="254574"/>
            <a:chExt cx="10515600" cy="3842190"/>
          </a:xfrm>
        </p:grpSpPr>
        <p:sp>
          <p:nvSpPr>
            <p:cNvPr id="595" name="Google Shape;595;p70"/>
            <p:cNvSpPr/>
            <p:nvPr/>
          </p:nvSpPr>
          <p:spPr>
            <a:xfrm>
              <a:off x="0" y="416934"/>
              <a:ext cx="10515600" cy="797100"/>
            </a:xfrm>
            <a:prstGeom prst="rect">
              <a:avLst/>
            </a:prstGeom>
            <a:solidFill>
              <a:schemeClr val="lt1">
                <a:alpha val="89800"/>
              </a:schemeClr>
            </a:solidFill>
            <a:ln w="19050" cap="flat" cmpd="sng">
              <a:solidFill>
                <a:srgbClr val="176B22"/>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sz="1600"/>
            </a:p>
          </p:txBody>
        </p:sp>
        <p:sp>
          <p:nvSpPr>
            <p:cNvPr id="596" name="Google Shape;596;p70"/>
            <p:cNvSpPr txBox="1"/>
            <p:nvPr/>
          </p:nvSpPr>
          <p:spPr>
            <a:xfrm>
              <a:off x="0" y="416934"/>
              <a:ext cx="10515600" cy="797100"/>
            </a:xfrm>
            <a:prstGeom prst="rect">
              <a:avLst/>
            </a:prstGeom>
            <a:noFill/>
            <a:ln>
              <a:noFill/>
            </a:ln>
          </p:spPr>
          <p:txBody>
            <a:bodyPr spcFirstLastPara="1" wrap="square" lIns="612100" tIns="171825" rIns="612100" bIns="58675" anchor="t" anchorCtr="0">
              <a:noAutofit/>
            </a:bodyPr>
            <a:lstStyle/>
            <a:p>
              <a:pPr marL="38100" marR="0" lvl="1" indent="-63500" algn="l" rtl="0">
                <a:lnSpc>
                  <a:spcPct val="90000"/>
                </a:lnSpc>
                <a:spcBef>
                  <a:spcPts val="0"/>
                </a:spcBef>
                <a:spcAft>
                  <a:spcPts val="0"/>
                </a:spcAft>
                <a:buClr>
                  <a:schemeClr val="dk1"/>
                </a:buClr>
                <a:buSzPts val="1000"/>
                <a:buFont typeface="Arial"/>
                <a:buChar char="•"/>
              </a:pPr>
              <a:r>
                <a:rPr lang="en" sz="1000" b="1" i="0" u="none" strike="noStrike" cap="none">
                  <a:solidFill>
                    <a:schemeClr val="dk1"/>
                  </a:solidFill>
                </a:rPr>
                <a:t>Stud</a:t>
              </a:r>
              <a:r>
                <a:rPr lang="en" sz="1000" b="1">
                  <a:solidFill>
                    <a:schemeClr val="dk1"/>
                  </a:solidFill>
                </a:rPr>
                <a:t>ied</a:t>
              </a:r>
              <a:r>
                <a:rPr lang="en" sz="1000" b="1" i="0" u="none" strike="noStrike" cap="none">
                  <a:solidFill>
                    <a:schemeClr val="dk1"/>
                  </a:solidFill>
                </a:rPr>
                <a:t> Zero Trust principles</a:t>
              </a:r>
              <a:r>
                <a:rPr lang="en" sz="1000" b="0" i="0" u="none" strike="noStrike" cap="none">
                  <a:solidFill>
                    <a:schemeClr val="dk1"/>
                  </a:solidFill>
                  <a:latin typeface="Arial"/>
                  <a:ea typeface="Arial"/>
                  <a:cs typeface="Arial"/>
                  <a:sym typeface="Arial"/>
                </a:rPr>
                <a:t> and adapted them to the cloud environment.</a:t>
              </a:r>
              <a:endParaRPr sz="1000" b="0" i="0" u="none" strike="noStrike" cap="none">
                <a:solidFill>
                  <a:schemeClr val="dk1"/>
                </a:solidFill>
                <a:latin typeface="Arial"/>
                <a:ea typeface="Arial"/>
                <a:cs typeface="Arial"/>
                <a:sym typeface="Arial"/>
              </a:endParaRPr>
            </a:p>
            <a:p>
              <a:pPr marL="38100" marR="0" lvl="1" indent="-63500" algn="l" rtl="0">
                <a:lnSpc>
                  <a:spcPct val="90000"/>
                </a:lnSpc>
                <a:spcBef>
                  <a:spcPts val="100"/>
                </a:spcBef>
                <a:spcAft>
                  <a:spcPts val="0"/>
                </a:spcAft>
                <a:buClr>
                  <a:schemeClr val="dk1"/>
                </a:buClr>
                <a:buSzPts val="1000"/>
                <a:buFont typeface="Arial"/>
                <a:buChar char="•"/>
              </a:pPr>
              <a:r>
                <a:rPr lang="en" sz="1000" b="0" i="0" u="none" strike="noStrike" cap="none">
                  <a:solidFill>
                    <a:schemeClr val="dk1"/>
                  </a:solidFill>
                  <a:latin typeface="Arial"/>
                  <a:ea typeface="Arial"/>
                  <a:cs typeface="Arial"/>
                  <a:sym typeface="Arial"/>
                </a:rPr>
                <a:t>Conducted a systematic </a:t>
              </a:r>
              <a:r>
                <a:rPr lang="en" sz="1000" b="1" i="0" u="none" strike="noStrike" cap="none">
                  <a:solidFill>
                    <a:schemeClr val="dk1"/>
                  </a:solidFill>
                </a:rPr>
                <a:t>analysis of open-source technologies available </a:t>
              </a:r>
              <a:r>
                <a:rPr lang="en" sz="1000" b="0" i="0" u="none" strike="noStrike" cap="none">
                  <a:solidFill>
                    <a:schemeClr val="dk1"/>
                  </a:solidFill>
                  <a:latin typeface="Arial"/>
                  <a:ea typeface="Arial"/>
                  <a:cs typeface="Arial"/>
                  <a:sym typeface="Arial"/>
                </a:rPr>
                <a:t>within the CNCF Landscape to identify suitable tools for implementing Zero Trust Architecture (ZTA).</a:t>
              </a:r>
              <a:endParaRPr sz="1000" b="0" i="0" u="none" strike="noStrike" cap="none">
                <a:solidFill>
                  <a:schemeClr val="dk1"/>
                </a:solidFill>
                <a:latin typeface="Arial"/>
                <a:ea typeface="Arial"/>
                <a:cs typeface="Arial"/>
                <a:sym typeface="Arial"/>
              </a:endParaRPr>
            </a:p>
          </p:txBody>
        </p:sp>
        <p:sp>
          <p:nvSpPr>
            <p:cNvPr id="597" name="Google Shape;597;p70"/>
            <p:cNvSpPr/>
            <p:nvPr/>
          </p:nvSpPr>
          <p:spPr>
            <a:xfrm>
              <a:off x="525780" y="254574"/>
              <a:ext cx="7360800" cy="324600"/>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sz="1600"/>
            </a:p>
          </p:txBody>
        </p:sp>
        <p:sp>
          <p:nvSpPr>
            <p:cNvPr id="598" name="Google Shape;598;p70"/>
            <p:cNvSpPr txBox="1"/>
            <p:nvPr/>
          </p:nvSpPr>
          <p:spPr>
            <a:xfrm>
              <a:off x="541632" y="270426"/>
              <a:ext cx="7329300" cy="293100"/>
            </a:xfrm>
            <a:prstGeom prst="rect">
              <a:avLst/>
            </a:prstGeom>
            <a:noFill/>
            <a:ln>
              <a:noFill/>
            </a:ln>
          </p:spPr>
          <p:txBody>
            <a:bodyPr spcFirstLastPara="1" wrap="square" lIns="208675" tIns="0" rIns="208675" bIns="0" anchor="ctr" anchorCtr="0">
              <a:noAutofit/>
            </a:bodyPr>
            <a:lstStyle/>
            <a:p>
              <a:pPr marL="0" marR="0" lvl="0" indent="0" algn="l" rtl="0">
                <a:lnSpc>
                  <a:spcPct val="90000"/>
                </a:lnSpc>
                <a:spcBef>
                  <a:spcPts val="0"/>
                </a:spcBef>
                <a:spcAft>
                  <a:spcPts val="0"/>
                </a:spcAft>
                <a:buClr>
                  <a:schemeClr val="lt1"/>
                </a:buClr>
                <a:buSzPts val="800"/>
                <a:buFont typeface="Arial"/>
                <a:buNone/>
              </a:pPr>
              <a:r>
                <a:rPr lang="en" sz="1000" b="1" i="0" u="none" strike="noStrike" cap="none">
                  <a:solidFill>
                    <a:schemeClr val="lt1"/>
                  </a:solidFill>
                  <a:latin typeface="Arial"/>
                  <a:ea typeface="Arial"/>
                  <a:cs typeface="Arial"/>
                  <a:sym typeface="Arial"/>
                </a:rPr>
                <a:t>Research and Analysis:</a:t>
              </a:r>
              <a:endParaRPr sz="1000" b="0" i="0" u="none" strike="noStrike" cap="none">
                <a:solidFill>
                  <a:schemeClr val="lt1"/>
                </a:solidFill>
                <a:latin typeface="Arial"/>
                <a:ea typeface="Arial"/>
                <a:cs typeface="Arial"/>
                <a:sym typeface="Arial"/>
              </a:endParaRPr>
            </a:p>
          </p:txBody>
        </p:sp>
        <p:sp>
          <p:nvSpPr>
            <p:cNvPr id="599" name="Google Shape;599;p70"/>
            <p:cNvSpPr/>
            <p:nvPr/>
          </p:nvSpPr>
          <p:spPr>
            <a:xfrm>
              <a:off x="0" y="1435644"/>
              <a:ext cx="10515600" cy="797100"/>
            </a:xfrm>
            <a:prstGeom prst="rect">
              <a:avLst/>
            </a:prstGeom>
            <a:solidFill>
              <a:schemeClr val="lt1">
                <a:alpha val="89800"/>
              </a:schemeClr>
            </a:solidFill>
            <a:ln w="19050" cap="flat" cmpd="sng">
              <a:solidFill>
                <a:srgbClr val="176B22"/>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sz="1600"/>
            </a:p>
          </p:txBody>
        </p:sp>
        <p:sp>
          <p:nvSpPr>
            <p:cNvPr id="600" name="Google Shape;600;p70"/>
            <p:cNvSpPr txBox="1"/>
            <p:nvPr/>
          </p:nvSpPr>
          <p:spPr>
            <a:xfrm>
              <a:off x="0" y="1435644"/>
              <a:ext cx="10515600" cy="797100"/>
            </a:xfrm>
            <a:prstGeom prst="rect">
              <a:avLst/>
            </a:prstGeom>
            <a:noFill/>
            <a:ln>
              <a:noFill/>
            </a:ln>
          </p:spPr>
          <p:txBody>
            <a:bodyPr spcFirstLastPara="1" wrap="square" lIns="612100" tIns="171825" rIns="612100" bIns="58675" anchor="t" anchorCtr="0">
              <a:noAutofit/>
            </a:bodyPr>
            <a:lstStyle/>
            <a:p>
              <a:pPr marL="38100" marR="0" lvl="1" indent="-63500" algn="l" rtl="0">
                <a:lnSpc>
                  <a:spcPct val="90000"/>
                </a:lnSpc>
                <a:spcBef>
                  <a:spcPts val="0"/>
                </a:spcBef>
                <a:spcAft>
                  <a:spcPts val="0"/>
                </a:spcAft>
                <a:buClr>
                  <a:schemeClr val="dk1"/>
                </a:buClr>
                <a:buSzPts val="1000"/>
                <a:buFont typeface="Arial"/>
                <a:buChar char="•"/>
              </a:pPr>
              <a:r>
                <a:rPr lang="en" sz="1000" b="0" i="0" u="none" strike="noStrike" cap="none">
                  <a:solidFill>
                    <a:schemeClr val="dk1"/>
                  </a:solidFill>
                  <a:latin typeface="Arial"/>
                  <a:ea typeface="Arial"/>
                  <a:cs typeface="Arial"/>
                  <a:sym typeface="Arial"/>
                </a:rPr>
                <a:t>Designed a custom Zero Trust Architecture tailored to the cloud environment, specifying the</a:t>
              </a:r>
              <a:r>
                <a:rPr lang="en" sz="1000" b="1" i="0" u="none" strike="noStrike" cap="none">
                  <a:solidFill>
                    <a:schemeClr val="dk1"/>
                  </a:solidFill>
                </a:rPr>
                <a:t> integration of SPIFFE_SPIRE, Vault, Envoy</a:t>
              </a:r>
              <a:r>
                <a:rPr lang="en" sz="1000" b="1">
                  <a:solidFill>
                    <a:schemeClr val="dk1"/>
                  </a:solidFill>
                </a:rPr>
                <a:t>, and visualized data through the use of Splunk.  </a:t>
              </a:r>
              <a:endParaRPr sz="1000" b="1" i="0" u="none" strike="noStrike" cap="none">
                <a:solidFill>
                  <a:schemeClr val="dk1"/>
                </a:solidFill>
              </a:endParaRPr>
            </a:p>
            <a:p>
              <a:pPr marL="38100" marR="0" lvl="1" indent="-63500" algn="l" rtl="0">
                <a:lnSpc>
                  <a:spcPct val="90000"/>
                </a:lnSpc>
                <a:spcBef>
                  <a:spcPts val="100"/>
                </a:spcBef>
                <a:spcAft>
                  <a:spcPts val="0"/>
                </a:spcAft>
                <a:buClr>
                  <a:schemeClr val="dk1"/>
                </a:buClr>
                <a:buSzPts val="1000"/>
                <a:buFont typeface="Arial"/>
                <a:buChar char="•"/>
              </a:pPr>
              <a:r>
                <a:rPr lang="en" sz="1000" b="0" i="0" u="none" strike="noStrike" cap="none">
                  <a:solidFill>
                    <a:schemeClr val="dk1"/>
                  </a:solidFill>
                  <a:latin typeface="Arial"/>
                  <a:ea typeface="Arial"/>
                  <a:cs typeface="Arial"/>
                  <a:sym typeface="Arial"/>
                </a:rPr>
                <a:t>Developed and deployed a prototype ZTA system into the production cloud environment, integrating ZTA components with existing cloud infrastructure and services.</a:t>
              </a:r>
              <a:endParaRPr sz="1000" b="0" i="0" u="none" strike="noStrike" cap="none">
                <a:solidFill>
                  <a:schemeClr val="dk1"/>
                </a:solidFill>
                <a:latin typeface="Arial"/>
                <a:ea typeface="Arial"/>
                <a:cs typeface="Arial"/>
                <a:sym typeface="Arial"/>
              </a:endParaRPr>
            </a:p>
          </p:txBody>
        </p:sp>
        <p:sp>
          <p:nvSpPr>
            <p:cNvPr id="601" name="Google Shape;601;p70"/>
            <p:cNvSpPr/>
            <p:nvPr/>
          </p:nvSpPr>
          <p:spPr>
            <a:xfrm>
              <a:off x="525780" y="1273284"/>
              <a:ext cx="7360800" cy="324600"/>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sz="1600"/>
            </a:p>
          </p:txBody>
        </p:sp>
        <p:sp>
          <p:nvSpPr>
            <p:cNvPr id="602" name="Google Shape;602;p70"/>
            <p:cNvSpPr txBox="1"/>
            <p:nvPr/>
          </p:nvSpPr>
          <p:spPr>
            <a:xfrm>
              <a:off x="541632" y="1289136"/>
              <a:ext cx="7329300" cy="293100"/>
            </a:xfrm>
            <a:prstGeom prst="rect">
              <a:avLst/>
            </a:prstGeom>
            <a:noFill/>
            <a:ln>
              <a:noFill/>
            </a:ln>
          </p:spPr>
          <p:txBody>
            <a:bodyPr spcFirstLastPara="1" wrap="square" lIns="208675" tIns="0" rIns="208675" bIns="0" anchor="ctr" anchorCtr="0">
              <a:noAutofit/>
            </a:bodyPr>
            <a:lstStyle/>
            <a:p>
              <a:pPr marL="0" marR="0" lvl="0" indent="0" algn="l" rtl="0">
                <a:lnSpc>
                  <a:spcPct val="90000"/>
                </a:lnSpc>
                <a:spcBef>
                  <a:spcPts val="0"/>
                </a:spcBef>
                <a:spcAft>
                  <a:spcPts val="0"/>
                </a:spcAft>
                <a:buClr>
                  <a:schemeClr val="lt1"/>
                </a:buClr>
                <a:buSzPts val="800"/>
                <a:buFont typeface="Arial"/>
                <a:buNone/>
              </a:pPr>
              <a:r>
                <a:rPr lang="en" sz="1000" b="1" i="0" u="none" strike="noStrike" cap="none">
                  <a:solidFill>
                    <a:schemeClr val="lt1"/>
                  </a:solidFill>
                  <a:latin typeface="Arial"/>
                  <a:ea typeface="Arial"/>
                  <a:cs typeface="Arial"/>
                  <a:sym typeface="Arial"/>
                </a:rPr>
                <a:t>Architecture Design, Prototype Development, and Deployment:</a:t>
              </a:r>
              <a:endParaRPr sz="1000" b="0" i="0" u="none" strike="noStrike" cap="none">
                <a:solidFill>
                  <a:schemeClr val="lt1"/>
                </a:solidFill>
                <a:latin typeface="Arial"/>
                <a:ea typeface="Arial"/>
                <a:cs typeface="Arial"/>
                <a:sym typeface="Arial"/>
              </a:endParaRPr>
            </a:p>
          </p:txBody>
        </p:sp>
        <p:sp>
          <p:nvSpPr>
            <p:cNvPr id="603" name="Google Shape;603;p70"/>
            <p:cNvSpPr/>
            <p:nvPr/>
          </p:nvSpPr>
          <p:spPr>
            <a:xfrm>
              <a:off x="0" y="2454354"/>
              <a:ext cx="10515600" cy="797100"/>
            </a:xfrm>
            <a:prstGeom prst="rect">
              <a:avLst/>
            </a:prstGeom>
            <a:solidFill>
              <a:schemeClr val="lt1">
                <a:alpha val="89800"/>
              </a:schemeClr>
            </a:solidFill>
            <a:ln w="19050" cap="flat" cmpd="sng">
              <a:solidFill>
                <a:srgbClr val="176B22"/>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sz="1600"/>
            </a:p>
          </p:txBody>
        </p:sp>
        <p:sp>
          <p:nvSpPr>
            <p:cNvPr id="604" name="Google Shape;604;p70"/>
            <p:cNvSpPr txBox="1"/>
            <p:nvPr/>
          </p:nvSpPr>
          <p:spPr>
            <a:xfrm>
              <a:off x="0" y="2454354"/>
              <a:ext cx="10515600" cy="797100"/>
            </a:xfrm>
            <a:prstGeom prst="rect">
              <a:avLst/>
            </a:prstGeom>
            <a:noFill/>
            <a:ln>
              <a:noFill/>
            </a:ln>
          </p:spPr>
          <p:txBody>
            <a:bodyPr spcFirstLastPara="1" wrap="square" lIns="612100" tIns="171825" rIns="612100" bIns="58675" anchor="t" anchorCtr="0">
              <a:noAutofit/>
            </a:bodyPr>
            <a:lstStyle/>
            <a:p>
              <a:pPr marL="38100" marR="0" lvl="1" indent="-63500" algn="l" rtl="0">
                <a:lnSpc>
                  <a:spcPct val="90000"/>
                </a:lnSpc>
                <a:spcBef>
                  <a:spcPts val="0"/>
                </a:spcBef>
                <a:spcAft>
                  <a:spcPts val="0"/>
                </a:spcAft>
                <a:buClr>
                  <a:schemeClr val="dk1"/>
                </a:buClr>
                <a:buSzPts val="1000"/>
                <a:buFont typeface="Arial"/>
                <a:buChar char="•"/>
              </a:pPr>
              <a:r>
                <a:rPr lang="en" sz="1000" b="0" i="0" u="none" strike="noStrike" cap="none">
                  <a:solidFill>
                    <a:schemeClr val="dk1"/>
                  </a:solidFill>
                  <a:latin typeface="Arial"/>
                  <a:ea typeface="Arial"/>
                  <a:cs typeface="Arial"/>
                  <a:sym typeface="Arial"/>
                </a:rPr>
                <a:t>Performed </a:t>
              </a:r>
              <a:r>
                <a:rPr lang="en" sz="1000" b="1">
                  <a:solidFill>
                    <a:schemeClr val="dk1"/>
                  </a:solidFill>
                </a:rPr>
                <a:t>se</a:t>
              </a:r>
              <a:r>
                <a:rPr lang="en" sz="1000" b="1" i="0" u="none" strike="noStrike" cap="none">
                  <a:solidFill>
                    <a:schemeClr val="dk1"/>
                  </a:solidFill>
                </a:rPr>
                <a:t>curity assessments using tools like Nmap</a:t>
              </a:r>
              <a:r>
                <a:rPr lang="en" sz="1000" b="0" i="0" u="none" strike="noStrike" cap="none">
                  <a:solidFill>
                    <a:schemeClr val="dk1"/>
                  </a:solidFill>
                  <a:latin typeface="Arial"/>
                  <a:ea typeface="Arial"/>
                  <a:cs typeface="Arial"/>
                  <a:sym typeface="Arial"/>
                </a:rPr>
                <a:t> to identify vulnerabilities and ensure compliance with security policies.</a:t>
              </a:r>
              <a:endParaRPr sz="1000" b="0" i="0" u="none" strike="noStrike" cap="none">
                <a:solidFill>
                  <a:schemeClr val="dk1"/>
                </a:solidFill>
                <a:latin typeface="Arial"/>
                <a:ea typeface="Arial"/>
                <a:cs typeface="Arial"/>
                <a:sym typeface="Arial"/>
              </a:endParaRPr>
            </a:p>
            <a:p>
              <a:pPr marL="38100" marR="0" lvl="1" indent="-63500" algn="l" rtl="0">
                <a:lnSpc>
                  <a:spcPct val="90000"/>
                </a:lnSpc>
                <a:spcBef>
                  <a:spcPts val="100"/>
                </a:spcBef>
                <a:spcAft>
                  <a:spcPts val="0"/>
                </a:spcAft>
                <a:buClr>
                  <a:schemeClr val="dk1"/>
                </a:buClr>
                <a:buSzPts val="1000"/>
                <a:buFont typeface="Arial"/>
                <a:buChar char="•"/>
              </a:pPr>
              <a:r>
                <a:rPr lang="en" sz="1000" b="0" i="0" u="none" strike="noStrike" cap="none">
                  <a:solidFill>
                    <a:schemeClr val="dk1"/>
                  </a:solidFill>
                  <a:latin typeface="Arial"/>
                  <a:ea typeface="Arial"/>
                  <a:cs typeface="Arial"/>
                  <a:sym typeface="Arial"/>
                </a:rPr>
                <a:t>Evaluated the performance and security of the implemented ZTA, iterating on the design and implementation to address any identified issues or enhancements specific to the cloud environment.</a:t>
              </a:r>
              <a:endParaRPr sz="1000" b="0" i="0" u="none" strike="noStrike" cap="none">
                <a:solidFill>
                  <a:schemeClr val="dk1"/>
                </a:solidFill>
                <a:latin typeface="Arial"/>
                <a:ea typeface="Arial"/>
                <a:cs typeface="Arial"/>
                <a:sym typeface="Arial"/>
              </a:endParaRPr>
            </a:p>
          </p:txBody>
        </p:sp>
        <p:sp>
          <p:nvSpPr>
            <p:cNvPr id="605" name="Google Shape;605;p70"/>
            <p:cNvSpPr/>
            <p:nvPr/>
          </p:nvSpPr>
          <p:spPr>
            <a:xfrm>
              <a:off x="525780" y="2291994"/>
              <a:ext cx="7360800" cy="324600"/>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sz="1600"/>
            </a:p>
          </p:txBody>
        </p:sp>
        <p:sp>
          <p:nvSpPr>
            <p:cNvPr id="606" name="Google Shape;606;p70"/>
            <p:cNvSpPr txBox="1"/>
            <p:nvPr/>
          </p:nvSpPr>
          <p:spPr>
            <a:xfrm>
              <a:off x="541632" y="2307846"/>
              <a:ext cx="7329300" cy="293100"/>
            </a:xfrm>
            <a:prstGeom prst="rect">
              <a:avLst/>
            </a:prstGeom>
            <a:noFill/>
            <a:ln>
              <a:noFill/>
            </a:ln>
          </p:spPr>
          <p:txBody>
            <a:bodyPr spcFirstLastPara="1" wrap="square" lIns="208675" tIns="0" rIns="208675" bIns="0" anchor="ctr" anchorCtr="0">
              <a:noAutofit/>
            </a:bodyPr>
            <a:lstStyle/>
            <a:p>
              <a:pPr marL="0" marR="0" lvl="0" indent="0" algn="l" rtl="0">
                <a:lnSpc>
                  <a:spcPct val="90000"/>
                </a:lnSpc>
                <a:spcBef>
                  <a:spcPts val="0"/>
                </a:spcBef>
                <a:spcAft>
                  <a:spcPts val="0"/>
                </a:spcAft>
                <a:buClr>
                  <a:schemeClr val="lt1"/>
                </a:buClr>
                <a:buSzPts val="800"/>
                <a:buFont typeface="Arial"/>
                <a:buNone/>
              </a:pPr>
              <a:r>
                <a:rPr lang="en" sz="1000" b="1" i="0" u="none" strike="noStrike" cap="none">
                  <a:solidFill>
                    <a:schemeClr val="lt1"/>
                  </a:solidFill>
                  <a:latin typeface="Arial"/>
                  <a:ea typeface="Arial"/>
                  <a:cs typeface="Arial"/>
                  <a:sym typeface="Arial"/>
                </a:rPr>
                <a:t>Testing, Validation, and Evaluation:</a:t>
              </a:r>
              <a:endParaRPr sz="1000" b="0" i="0" u="none" strike="noStrike" cap="none">
                <a:solidFill>
                  <a:schemeClr val="lt1"/>
                </a:solidFill>
                <a:latin typeface="Arial"/>
                <a:ea typeface="Arial"/>
                <a:cs typeface="Arial"/>
                <a:sym typeface="Arial"/>
              </a:endParaRPr>
            </a:p>
          </p:txBody>
        </p:sp>
        <p:sp>
          <p:nvSpPr>
            <p:cNvPr id="607" name="Google Shape;607;p70"/>
            <p:cNvSpPr/>
            <p:nvPr/>
          </p:nvSpPr>
          <p:spPr>
            <a:xfrm>
              <a:off x="0" y="3473064"/>
              <a:ext cx="10515600" cy="623700"/>
            </a:xfrm>
            <a:prstGeom prst="rect">
              <a:avLst/>
            </a:prstGeom>
            <a:solidFill>
              <a:schemeClr val="lt1">
                <a:alpha val="89800"/>
              </a:schemeClr>
            </a:solidFill>
            <a:ln w="19050" cap="flat" cmpd="sng">
              <a:solidFill>
                <a:srgbClr val="176B22"/>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sz="1600"/>
            </a:p>
          </p:txBody>
        </p:sp>
        <p:sp>
          <p:nvSpPr>
            <p:cNvPr id="608" name="Google Shape;608;p70"/>
            <p:cNvSpPr txBox="1"/>
            <p:nvPr/>
          </p:nvSpPr>
          <p:spPr>
            <a:xfrm>
              <a:off x="0" y="3473064"/>
              <a:ext cx="10515600" cy="623700"/>
            </a:xfrm>
            <a:prstGeom prst="rect">
              <a:avLst/>
            </a:prstGeom>
            <a:noFill/>
            <a:ln>
              <a:noFill/>
            </a:ln>
          </p:spPr>
          <p:txBody>
            <a:bodyPr spcFirstLastPara="1" wrap="square" lIns="612100" tIns="171825" rIns="612100" bIns="58675" anchor="t" anchorCtr="0">
              <a:noAutofit/>
            </a:bodyPr>
            <a:lstStyle/>
            <a:p>
              <a:pPr marL="38100" marR="0" lvl="1" indent="-63500" algn="l" rtl="0">
                <a:lnSpc>
                  <a:spcPct val="90000"/>
                </a:lnSpc>
                <a:spcBef>
                  <a:spcPts val="0"/>
                </a:spcBef>
                <a:spcAft>
                  <a:spcPts val="0"/>
                </a:spcAft>
                <a:buClr>
                  <a:schemeClr val="dk1"/>
                </a:buClr>
                <a:buSzPts val="1000"/>
                <a:buFont typeface="Arial"/>
                <a:buChar char="•"/>
              </a:pPr>
              <a:r>
                <a:rPr lang="en" sz="1000" b="0" i="0" u="none" strike="noStrike" cap="none">
                  <a:solidFill>
                    <a:schemeClr val="dk1"/>
                  </a:solidFill>
                  <a:latin typeface="Arial"/>
                  <a:ea typeface="Arial"/>
                  <a:cs typeface="Arial"/>
                  <a:sym typeface="Arial"/>
                </a:rPr>
                <a:t>Documented the ZTA architecture, configurations, and integration points specific to the cloud environment to ensure comprehensive understanding and maintainability of the system.</a:t>
              </a:r>
              <a:endParaRPr sz="1000" b="0" i="0" u="none" strike="noStrike" cap="none">
                <a:solidFill>
                  <a:schemeClr val="dk1"/>
                </a:solidFill>
                <a:latin typeface="Arial"/>
                <a:ea typeface="Arial"/>
                <a:cs typeface="Arial"/>
                <a:sym typeface="Arial"/>
              </a:endParaRPr>
            </a:p>
          </p:txBody>
        </p:sp>
        <p:sp>
          <p:nvSpPr>
            <p:cNvPr id="609" name="Google Shape;609;p70"/>
            <p:cNvSpPr/>
            <p:nvPr/>
          </p:nvSpPr>
          <p:spPr>
            <a:xfrm>
              <a:off x="525780" y="3310704"/>
              <a:ext cx="7360800" cy="324600"/>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sz="1600"/>
            </a:p>
          </p:txBody>
        </p:sp>
        <p:sp>
          <p:nvSpPr>
            <p:cNvPr id="610" name="Google Shape;610;p70"/>
            <p:cNvSpPr txBox="1"/>
            <p:nvPr/>
          </p:nvSpPr>
          <p:spPr>
            <a:xfrm>
              <a:off x="541632" y="3326556"/>
              <a:ext cx="7329300" cy="293100"/>
            </a:xfrm>
            <a:prstGeom prst="rect">
              <a:avLst/>
            </a:prstGeom>
            <a:noFill/>
            <a:ln>
              <a:noFill/>
            </a:ln>
          </p:spPr>
          <p:txBody>
            <a:bodyPr spcFirstLastPara="1" wrap="square" lIns="208675" tIns="0" rIns="208675" bIns="0" anchor="ctr" anchorCtr="0">
              <a:noAutofit/>
            </a:bodyPr>
            <a:lstStyle/>
            <a:p>
              <a:pPr marL="0" marR="0" lvl="0" indent="0" algn="l" rtl="0">
                <a:lnSpc>
                  <a:spcPct val="90000"/>
                </a:lnSpc>
                <a:spcBef>
                  <a:spcPts val="0"/>
                </a:spcBef>
                <a:spcAft>
                  <a:spcPts val="0"/>
                </a:spcAft>
                <a:buClr>
                  <a:schemeClr val="lt1"/>
                </a:buClr>
                <a:buSzPts val="800"/>
                <a:buFont typeface="Arial"/>
                <a:buNone/>
              </a:pPr>
              <a:r>
                <a:rPr lang="en" sz="1000" b="1" i="0" u="none" strike="noStrike" cap="none">
                  <a:solidFill>
                    <a:schemeClr val="lt1"/>
                  </a:solidFill>
                  <a:latin typeface="Arial"/>
                  <a:ea typeface="Arial"/>
                  <a:cs typeface="Arial"/>
                  <a:sym typeface="Arial"/>
                </a:rPr>
                <a:t>Documentation:</a:t>
              </a:r>
              <a:endParaRPr sz="1000" b="0" i="0" u="none" strike="noStrike" cap="none">
                <a:solidFill>
                  <a:schemeClr val="lt1"/>
                </a:solidFill>
                <a:latin typeface="Arial"/>
                <a:ea typeface="Arial"/>
                <a:cs typeface="Arial"/>
                <a:sym typeface="Arial"/>
              </a:endParaRPr>
            </a:p>
          </p:txBody>
        </p:sp>
      </p:grpSp>
      <p:sp>
        <p:nvSpPr>
          <p:cNvPr id="611" name="Google Shape;611;p70"/>
          <p:cNvSpPr txBox="1">
            <a:spLocks noGrp="1"/>
          </p:cNvSpPr>
          <p:nvPr>
            <p:ph type="body" idx="2"/>
          </p:nvPr>
        </p:nvSpPr>
        <p:spPr>
          <a:xfrm>
            <a:off x="1465859" y="986433"/>
            <a:ext cx="7049400" cy="4656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Methodology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71"/>
          <p:cNvSpPr txBox="1">
            <a:spLocks noGrp="1"/>
          </p:cNvSpPr>
          <p:nvPr>
            <p:ph type="title"/>
          </p:nvPr>
        </p:nvSpPr>
        <p:spPr>
          <a:xfrm>
            <a:off x="1465860" y="0"/>
            <a:ext cx="7049400" cy="9942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SzPts val="1400"/>
              <a:buNone/>
            </a:pPr>
            <a:r>
              <a:rPr lang="en"/>
              <a:t>Initial Environment Set-up</a:t>
            </a:r>
            <a:endParaRPr/>
          </a:p>
        </p:txBody>
      </p:sp>
      <p:pic>
        <p:nvPicPr>
          <p:cNvPr id="617" name="Google Shape;617;p71"/>
          <p:cNvPicPr preferRelativeResize="0"/>
          <p:nvPr/>
        </p:nvPicPr>
        <p:blipFill rotWithShape="1">
          <a:blip r:embed="rId3">
            <a:alphaModFix/>
          </a:blip>
          <a:srcRect l="4443" t="11900" b="9495"/>
          <a:stretch/>
        </p:blipFill>
        <p:spPr>
          <a:xfrm>
            <a:off x="1061825" y="1763400"/>
            <a:ext cx="8119573" cy="3338975"/>
          </a:xfrm>
          <a:prstGeom prst="rect">
            <a:avLst/>
          </a:prstGeom>
          <a:noFill/>
          <a:ln>
            <a:noFill/>
          </a:ln>
        </p:spPr>
      </p:pic>
      <p:sp>
        <p:nvSpPr>
          <p:cNvPr id="618" name="Google Shape;618;p71"/>
          <p:cNvSpPr txBox="1">
            <a:spLocks noGrp="1"/>
          </p:cNvSpPr>
          <p:nvPr>
            <p:ph type="body" idx="1"/>
          </p:nvPr>
        </p:nvSpPr>
        <p:spPr>
          <a:xfrm>
            <a:off x="2631025" y="1361350"/>
            <a:ext cx="2922300" cy="12153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800"/>
              </a:spcBef>
              <a:spcAft>
                <a:spcPts val="0"/>
              </a:spcAft>
              <a:buSzPts val="1800"/>
              <a:buNone/>
            </a:pPr>
            <a:r>
              <a:rPr lang="en" sz="1000" b="1"/>
              <a:t>A Hybrid Cloud environment hosted locally and in Azure.</a:t>
            </a:r>
            <a:endParaRPr sz="1000" b="1"/>
          </a:p>
          <a:p>
            <a:pPr marL="457200" lvl="0" indent="-292100" algn="l" rtl="0">
              <a:lnSpc>
                <a:spcPct val="100000"/>
              </a:lnSpc>
              <a:spcBef>
                <a:spcPts val="800"/>
              </a:spcBef>
              <a:spcAft>
                <a:spcPts val="0"/>
              </a:spcAft>
              <a:buSzPts val="1000"/>
              <a:buChar char="●"/>
            </a:pPr>
            <a:r>
              <a:rPr lang="en" sz="1000"/>
              <a:t>The local component includes two Ubuntu VMs loaded on VirtualBox.</a:t>
            </a:r>
            <a:endParaRPr sz="1000"/>
          </a:p>
          <a:p>
            <a:pPr marL="457200" lvl="0" indent="-292100" algn="l" rtl="0">
              <a:lnSpc>
                <a:spcPct val="100000"/>
              </a:lnSpc>
              <a:spcBef>
                <a:spcPts val="0"/>
              </a:spcBef>
              <a:spcAft>
                <a:spcPts val="0"/>
              </a:spcAft>
              <a:buSzPts val="1000"/>
              <a:buChar char="●"/>
            </a:pPr>
            <a:r>
              <a:rPr lang="en" sz="1000"/>
              <a:t>The Azure component consists of two Ubuntu VMs in the same Vnet hosted in Azure.</a:t>
            </a:r>
            <a:endParaRPr sz="1000"/>
          </a:p>
          <a:p>
            <a:pPr marL="457200" lvl="0" indent="-292100" algn="l" rtl="0">
              <a:lnSpc>
                <a:spcPct val="100000"/>
              </a:lnSpc>
              <a:spcBef>
                <a:spcPts val="0"/>
              </a:spcBef>
              <a:spcAft>
                <a:spcPts val="0"/>
              </a:spcAft>
              <a:buSzPts val="1000"/>
              <a:buChar char="●"/>
            </a:pPr>
            <a:r>
              <a:rPr lang="en" sz="1000"/>
              <a:t>The two environments have interconnectivity.</a:t>
            </a:r>
            <a:endParaRPr sz="1000"/>
          </a:p>
          <a:p>
            <a:pPr marL="457200" lvl="0" indent="-292100" algn="l" rtl="0">
              <a:lnSpc>
                <a:spcPct val="100000"/>
              </a:lnSpc>
              <a:spcBef>
                <a:spcPts val="0"/>
              </a:spcBef>
              <a:spcAft>
                <a:spcPts val="0"/>
              </a:spcAft>
              <a:buSzPts val="1000"/>
              <a:buChar char="●"/>
            </a:pPr>
            <a:r>
              <a:rPr lang="en" sz="1000"/>
              <a:t>pfSense- S2S VPN connection</a:t>
            </a:r>
            <a:endParaRPr sz="1000"/>
          </a:p>
        </p:txBody>
      </p:sp>
      <p:sp>
        <p:nvSpPr>
          <p:cNvPr id="620" name="Google Shape;620;p71"/>
          <p:cNvSpPr txBox="1">
            <a:spLocks noGrp="1"/>
          </p:cNvSpPr>
          <p:nvPr>
            <p:ph type="body" idx="2"/>
          </p:nvPr>
        </p:nvSpPr>
        <p:spPr>
          <a:xfrm>
            <a:off x="1465859" y="986433"/>
            <a:ext cx="7049400" cy="4656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Research Design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72"/>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Final Environment Set-up</a:t>
            </a:r>
            <a:endParaRPr/>
          </a:p>
        </p:txBody>
      </p:sp>
      <p:sp>
        <p:nvSpPr>
          <p:cNvPr id="626" name="Google Shape;626;p72"/>
          <p:cNvSpPr txBox="1">
            <a:spLocks noGrp="1"/>
          </p:cNvSpPr>
          <p:nvPr>
            <p:ph type="body" idx="2"/>
          </p:nvPr>
        </p:nvSpPr>
        <p:spPr>
          <a:xfrm>
            <a:off x="1465859" y="986433"/>
            <a:ext cx="7049400" cy="4656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Research Design</a:t>
            </a:r>
            <a:endParaRPr/>
          </a:p>
        </p:txBody>
      </p:sp>
      <p:grpSp>
        <p:nvGrpSpPr>
          <p:cNvPr id="627" name="Google Shape;627;p72"/>
          <p:cNvGrpSpPr/>
          <p:nvPr/>
        </p:nvGrpSpPr>
        <p:grpSpPr>
          <a:xfrm>
            <a:off x="1422200" y="1296825"/>
            <a:ext cx="6880799" cy="3632775"/>
            <a:chOff x="1422200" y="1296825"/>
            <a:chExt cx="6880799" cy="3632775"/>
          </a:xfrm>
        </p:grpSpPr>
        <p:pic>
          <p:nvPicPr>
            <p:cNvPr id="628" name="Google Shape;628;p72"/>
            <p:cNvPicPr preferRelativeResize="0"/>
            <p:nvPr/>
          </p:nvPicPr>
          <p:blipFill rotWithShape="1">
            <a:blip r:embed="rId3">
              <a:alphaModFix/>
            </a:blip>
            <a:srcRect b="5490"/>
            <a:stretch/>
          </p:blipFill>
          <p:spPr>
            <a:xfrm>
              <a:off x="1422200" y="1296825"/>
              <a:ext cx="6880799" cy="3632775"/>
            </a:xfrm>
            <a:prstGeom prst="rect">
              <a:avLst/>
            </a:prstGeom>
            <a:noFill/>
            <a:ln>
              <a:noFill/>
            </a:ln>
          </p:spPr>
        </p:pic>
        <p:sp>
          <p:nvSpPr>
            <p:cNvPr id="629" name="Google Shape;629;p72"/>
            <p:cNvSpPr/>
            <p:nvPr/>
          </p:nvSpPr>
          <p:spPr>
            <a:xfrm>
              <a:off x="4119600" y="1627675"/>
              <a:ext cx="1245900" cy="622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Spire Server</a:t>
              </a:r>
              <a:endParaRPr sz="1100"/>
            </a:p>
          </p:txBody>
        </p:sp>
        <p:cxnSp>
          <p:nvCxnSpPr>
            <p:cNvPr id="630" name="Google Shape;630;p72"/>
            <p:cNvCxnSpPr>
              <a:stCxn id="629" idx="1"/>
            </p:cNvCxnSpPr>
            <p:nvPr/>
          </p:nvCxnSpPr>
          <p:spPr>
            <a:xfrm flipH="1">
              <a:off x="3785700" y="1939075"/>
              <a:ext cx="333900" cy="94500"/>
            </a:xfrm>
            <a:prstGeom prst="straightConnector1">
              <a:avLst/>
            </a:prstGeom>
            <a:noFill/>
            <a:ln w="9525" cap="flat" cmpd="sng">
              <a:solidFill>
                <a:srgbClr val="4A86E8"/>
              </a:solidFill>
              <a:prstDash val="solid"/>
              <a:round/>
              <a:headEnd type="none" w="med" len="med"/>
              <a:tailEnd type="triangle" w="med" len="med"/>
            </a:ln>
          </p:spPr>
        </p:cxnSp>
        <p:cxnSp>
          <p:nvCxnSpPr>
            <p:cNvPr id="631" name="Google Shape;631;p72"/>
            <p:cNvCxnSpPr>
              <a:stCxn id="629" idx="3"/>
            </p:cNvCxnSpPr>
            <p:nvPr/>
          </p:nvCxnSpPr>
          <p:spPr>
            <a:xfrm>
              <a:off x="5365500" y="1939075"/>
              <a:ext cx="386100" cy="77100"/>
            </a:xfrm>
            <a:prstGeom prst="straightConnector1">
              <a:avLst/>
            </a:prstGeom>
            <a:noFill/>
            <a:ln w="9525" cap="flat" cmpd="sng">
              <a:solidFill>
                <a:srgbClr val="4A86E8"/>
              </a:solidFill>
              <a:prstDash val="solid"/>
              <a:round/>
              <a:headEnd type="none" w="med" len="med"/>
              <a:tailEnd type="triangle" w="med" len="med"/>
            </a:ln>
          </p:spPr>
        </p:cxnSp>
        <p:pic>
          <p:nvPicPr>
            <p:cNvPr id="632" name="Google Shape;632;p72"/>
            <p:cNvPicPr preferRelativeResize="0"/>
            <p:nvPr/>
          </p:nvPicPr>
          <p:blipFill>
            <a:blip r:embed="rId4">
              <a:alphaModFix/>
            </a:blip>
            <a:stretch>
              <a:fillRect/>
            </a:stretch>
          </p:blipFill>
          <p:spPr>
            <a:xfrm>
              <a:off x="4119600" y="2092074"/>
              <a:ext cx="434000" cy="158400"/>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9" name="Google Shape;639;p73"/>
          <p:cNvSpPr txBox="1">
            <a:spLocks noGrp="1"/>
          </p:cNvSpPr>
          <p:nvPr>
            <p:ph type="subTitle" idx="1"/>
          </p:nvPr>
        </p:nvSpPr>
        <p:spPr>
          <a:xfrm>
            <a:off x="2095500" y="3102350"/>
            <a:ext cx="3308100" cy="575100"/>
          </a:xfrm>
          <a:prstGeom prst="rect">
            <a:avLst/>
          </a:prstGeom>
        </p:spPr>
        <p:txBody>
          <a:bodyPr spcFirstLastPara="1" wrap="square" lIns="68575" tIns="34275" rIns="68575" bIns="34275" anchor="t" anchorCtr="0">
            <a:normAutofit fontScale="85000" lnSpcReduction="20000"/>
          </a:bodyPr>
          <a:lstStyle/>
          <a:p>
            <a:pPr marL="0" lvl="0" indent="0" algn="l" rtl="0">
              <a:spcBef>
                <a:spcPts val="800"/>
              </a:spcBef>
              <a:spcAft>
                <a:spcPts val="0"/>
              </a:spcAft>
              <a:buNone/>
            </a:pPr>
            <a:r>
              <a:rPr lang="en">
                <a:solidFill>
                  <a:srgbClr val="00909E"/>
                </a:solidFill>
              </a:rPr>
              <a:t>Technical Depth and Demonstration</a:t>
            </a:r>
            <a:endParaRPr>
              <a:solidFill>
                <a:srgbClr val="00909E"/>
              </a:solidFill>
            </a:endParaRPr>
          </a:p>
        </p:txBody>
      </p:sp>
      <p:sp>
        <p:nvSpPr>
          <p:cNvPr id="640" name="Google Shape;640;p73"/>
          <p:cNvSpPr txBox="1">
            <a:spLocks noGrp="1"/>
          </p:cNvSpPr>
          <p:nvPr>
            <p:ph type="title"/>
          </p:nvPr>
        </p:nvSpPr>
        <p:spPr>
          <a:xfrm>
            <a:off x="2095500" y="1514476"/>
            <a:ext cx="4827900" cy="12384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Implementation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74"/>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SPIRE</a:t>
            </a:r>
            <a:endParaRPr/>
          </a:p>
        </p:txBody>
      </p:sp>
      <p:sp>
        <p:nvSpPr>
          <p:cNvPr id="646" name="Google Shape;646;p74"/>
          <p:cNvSpPr txBox="1">
            <a:spLocks noGrp="1"/>
          </p:cNvSpPr>
          <p:nvPr>
            <p:ph type="body" idx="1"/>
          </p:nvPr>
        </p:nvSpPr>
        <p:spPr>
          <a:xfrm>
            <a:off x="1389650" y="1213450"/>
            <a:ext cx="3716100" cy="3653100"/>
          </a:xfrm>
          <a:prstGeom prst="rect">
            <a:avLst/>
          </a:prstGeom>
        </p:spPr>
        <p:txBody>
          <a:bodyPr spcFirstLastPara="1" wrap="square" lIns="68575" tIns="34275" rIns="68575" bIns="34275" anchor="t" anchorCtr="0">
            <a:normAutofit/>
          </a:bodyPr>
          <a:lstStyle/>
          <a:p>
            <a:pPr marL="457200" lvl="0" indent="-292100" algn="just" rtl="0">
              <a:spcBef>
                <a:spcPts val="0"/>
              </a:spcBef>
              <a:spcAft>
                <a:spcPts val="0"/>
              </a:spcAft>
              <a:buClr>
                <a:srgbClr val="000000"/>
              </a:buClr>
              <a:buSzPts val="1000"/>
              <a:buChar char="●"/>
            </a:pPr>
            <a:r>
              <a:rPr lang="en" sz="1000">
                <a:solidFill>
                  <a:srgbClr val="000000"/>
                </a:solidFill>
              </a:rPr>
              <a:t>Security application consisting of a SPIRE server and agent used to register workloads and retrieve SVIDs. </a:t>
            </a:r>
            <a:endParaRPr sz="1000">
              <a:solidFill>
                <a:srgbClr val="000000"/>
              </a:solidFill>
            </a:endParaRPr>
          </a:p>
          <a:p>
            <a:pPr marL="457200" lvl="0" indent="0" algn="just" rtl="0">
              <a:spcBef>
                <a:spcPts val="0"/>
              </a:spcBef>
              <a:spcAft>
                <a:spcPts val="0"/>
              </a:spcAft>
              <a:buNone/>
            </a:pPr>
            <a:endParaRPr sz="1000">
              <a:solidFill>
                <a:srgbClr val="000000"/>
              </a:solidFill>
            </a:endParaRPr>
          </a:p>
          <a:p>
            <a:pPr marL="457200" lvl="0" indent="-292100" algn="just" rtl="0">
              <a:spcBef>
                <a:spcPts val="0"/>
              </a:spcBef>
              <a:spcAft>
                <a:spcPts val="0"/>
              </a:spcAft>
              <a:buClr>
                <a:srgbClr val="000000"/>
              </a:buClr>
              <a:buSzPts val="1000"/>
              <a:buChar char="●"/>
            </a:pPr>
            <a:r>
              <a:rPr lang="en" sz="1000">
                <a:solidFill>
                  <a:srgbClr val="000000"/>
                </a:solidFill>
              </a:rPr>
              <a:t>Uses SVIDs for secure authentication between cloud services. </a:t>
            </a:r>
            <a:endParaRPr sz="1000">
              <a:solidFill>
                <a:srgbClr val="000000"/>
              </a:solidFill>
            </a:endParaRPr>
          </a:p>
          <a:p>
            <a:pPr marL="457200" lvl="0" indent="0" algn="just" rtl="0">
              <a:spcBef>
                <a:spcPts val="0"/>
              </a:spcBef>
              <a:spcAft>
                <a:spcPts val="0"/>
              </a:spcAft>
              <a:buNone/>
            </a:pPr>
            <a:endParaRPr sz="1000">
              <a:solidFill>
                <a:srgbClr val="000000"/>
              </a:solidFill>
            </a:endParaRPr>
          </a:p>
          <a:p>
            <a:pPr marL="457200" lvl="0" indent="-292100" algn="just" rtl="0">
              <a:spcBef>
                <a:spcPts val="0"/>
              </a:spcBef>
              <a:spcAft>
                <a:spcPts val="0"/>
              </a:spcAft>
              <a:buClr>
                <a:srgbClr val="000000"/>
              </a:buClr>
              <a:buSzPts val="1000"/>
              <a:buChar char="●"/>
            </a:pPr>
            <a:r>
              <a:rPr lang="en" sz="1000">
                <a:solidFill>
                  <a:srgbClr val="000000"/>
                </a:solidFill>
              </a:rPr>
              <a:t>Unique verifiable SPIFFE IDs are created for services registered to the SPIRE server.</a:t>
            </a:r>
            <a:endParaRPr sz="1000">
              <a:solidFill>
                <a:srgbClr val="000000"/>
              </a:solidFill>
            </a:endParaRPr>
          </a:p>
          <a:p>
            <a:pPr marL="457200" lvl="0" indent="0" algn="just" rtl="0">
              <a:spcBef>
                <a:spcPts val="0"/>
              </a:spcBef>
              <a:spcAft>
                <a:spcPts val="0"/>
              </a:spcAft>
              <a:buNone/>
            </a:pPr>
            <a:endParaRPr sz="1000">
              <a:solidFill>
                <a:srgbClr val="000000"/>
              </a:solidFill>
            </a:endParaRPr>
          </a:p>
          <a:p>
            <a:pPr marL="457200" lvl="0" indent="-292100" algn="just" rtl="0">
              <a:spcBef>
                <a:spcPts val="0"/>
              </a:spcBef>
              <a:spcAft>
                <a:spcPts val="0"/>
              </a:spcAft>
              <a:buClr>
                <a:srgbClr val="000000"/>
              </a:buClr>
              <a:buSzPts val="1000"/>
              <a:buChar char="●"/>
            </a:pPr>
            <a:r>
              <a:rPr lang="en" sz="1000">
                <a:solidFill>
                  <a:srgbClr val="000000"/>
                </a:solidFill>
              </a:rPr>
              <a:t>Typical deployments consist of a SPIRE server and multiple SPIRE agents.</a:t>
            </a:r>
            <a:endParaRPr sz="1000">
              <a:solidFill>
                <a:srgbClr val="000000"/>
              </a:solidFill>
            </a:endParaRPr>
          </a:p>
          <a:p>
            <a:pPr marL="457200" lvl="0" indent="0" algn="just" rtl="0">
              <a:spcBef>
                <a:spcPts val="0"/>
              </a:spcBef>
              <a:spcAft>
                <a:spcPts val="0"/>
              </a:spcAft>
              <a:buNone/>
            </a:pPr>
            <a:endParaRPr sz="1000">
              <a:solidFill>
                <a:srgbClr val="000000"/>
              </a:solidFill>
            </a:endParaRPr>
          </a:p>
          <a:p>
            <a:pPr marL="457200" lvl="0" indent="-292100" algn="just" rtl="0">
              <a:spcBef>
                <a:spcPts val="0"/>
              </a:spcBef>
              <a:spcAft>
                <a:spcPts val="0"/>
              </a:spcAft>
              <a:buClr>
                <a:srgbClr val="000000"/>
              </a:buClr>
              <a:buSzPts val="1000"/>
              <a:buChar char="●"/>
            </a:pPr>
            <a:r>
              <a:rPr lang="en" sz="1000">
                <a:solidFill>
                  <a:srgbClr val="000000"/>
                </a:solidFill>
              </a:rPr>
              <a:t>The SPIRE Server:</a:t>
            </a:r>
            <a:endParaRPr sz="1000">
              <a:solidFill>
                <a:srgbClr val="000000"/>
              </a:solidFill>
            </a:endParaRPr>
          </a:p>
          <a:p>
            <a:pPr marL="914400" lvl="1" indent="-292100" algn="just" rtl="0">
              <a:spcBef>
                <a:spcPts val="0"/>
              </a:spcBef>
              <a:spcAft>
                <a:spcPts val="0"/>
              </a:spcAft>
              <a:buClr>
                <a:srgbClr val="000000"/>
              </a:buClr>
              <a:buSzPts val="1000"/>
              <a:buChar char="○"/>
            </a:pPr>
            <a:r>
              <a:rPr lang="en" sz="1000">
                <a:solidFill>
                  <a:srgbClr val="000000"/>
                </a:solidFill>
              </a:rPr>
              <a:t>Generates and distributes the SPIFFE IDs. </a:t>
            </a:r>
            <a:endParaRPr sz="1000">
              <a:solidFill>
                <a:srgbClr val="000000"/>
              </a:solidFill>
            </a:endParaRPr>
          </a:p>
          <a:p>
            <a:pPr marL="914400" lvl="1" indent="-292100" algn="just" rtl="0">
              <a:spcBef>
                <a:spcPts val="0"/>
              </a:spcBef>
              <a:spcAft>
                <a:spcPts val="0"/>
              </a:spcAft>
              <a:buClr>
                <a:srgbClr val="000000"/>
              </a:buClr>
              <a:buSzPts val="1000"/>
              <a:buChar char="○"/>
            </a:pPr>
            <a:r>
              <a:rPr lang="en" sz="1000">
                <a:solidFill>
                  <a:srgbClr val="000000"/>
                </a:solidFill>
              </a:rPr>
              <a:t>Registers workloads.</a:t>
            </a:r>
            <a:endParaRPr sz="1000">
              <a:solidFill>
                <a:srgbClr val="000000"/>
              </a:solidFill>
            </a:endParaRPr>
          </a:p>
          <a:p>
            <a:pPr marL="914400" lvl="1" indent="-292100" algn="just" rtl="0">
              <a:spcBef>
                <a:spcPts val="0"/>
              </a:spcBef>
              <a:spcAft>
                <a:spcPts val="0"/>
              </a:spcAft>
              <a:buClr>
                <a:srgbClr val="000000"/>
              </a:buClr>
              <a:buSzPts val="1000"/>
              <a:buChar char="○"/>
            </a:pPr>
            <a:r>
              <a:rPr lang="en" sz="1000">
                <a:solidFill>
                  <a:srgbClr val="000000"/>
                </a:solidFill>
              </a:rPr>
              <a:t>Attests nodes.</a:t>
            </a:r>
            <a:endParaRPr sz="1000">
              <a:solidFill>
                <a:srgbClr val="000000"/>
              </a:solidFill>
            </a:endParaRPr>
          </a:p>
          <a:p>
            <a:pPr marL="914400" lvl="1" indent="-292100" algn="just" rtl="0">
              <a:spcBef>
                <a:spcPts val="0"/>
              </a:spcBef>
              <a:spcAft>
                <a:spcPts val="0"/>
              </a:spcAft>
              <a:buClr>
                <a:srgbClr val="000000"/>
              </a:buClr>
              <a:buSzPts val="1000"/>
              <a:buChar char="○"/>
            </a:pPr>
            <a:r>
              <a:rPr lang="en" sz="1000">
                <a:solidFill>
                  <a:srgbClr val="000000"/>
                </a:solidFill>
              </a:rPr>
              <a:t>Signs keys.</a:t>
            </a:r>
            <a:endParaRPr sz="1000">
              <a:solidFill>
                <a:srgbClr val="000000"/>
              </a:solidFill>
            </a:endParaRPr>
          </a:p>
          <a:p>
            <a:pPr marL="457200" lvl="0" indent="0" algn="just" rtl="0">
              <a:spcBef>
                <a:spcPts val="0"/>
              </a:spcBef>
              <a:spcAft>
                <a:spcPts val="0"/>
              </a:spcAft>
              <a:buNone/>
            </a:pPr>
            <a:endParaRPr sz="1000">
              <a:solidFill>
                <a:srgbClr val="000000"/>
              </a:solidFill>
            </a:endParaRPr>
          </a:p>
          <a:p>
            <a:pPr marL="457200" lvl="0" indent="-292100" algn="just" rtl="0">
              <a:spcBef>
                <a:spcPts val="0"/>
              </a:spcBef>
              <a:spcAft>
                <a:spcPts val="0"/>
              </a:spcAft>
              <a:buClr>
                <a:srgbClr val="000000"/>
              </a:buClr>
              <a:buSzPts val="1000"/>
              <a:buChar char="●"/>
            </a:pPr>
            <a:r>
              <a:rPr lang="en" sz="1000">
                <a:solidFill>
                  <a:srgbClr val="000000"/>
                </a:solidFill>
              </a:rPr>
              <a:t>SPIRE Agents:</a:t>
            </a:r>
            <a:endParaRPr sz="1000">
              <a:solidFill>
                <a:srgbClr val="000000"/>
              </a:solidFill>
            </a:endParaRPr>
          </a:p>
          <a:p>
            <a:pPr marL="914400" lvl="1" indent="-292100" algn="just" rtl="0">
              <a:spcBef>
                <a:spcPts val="0"/>
              </a:spcBef>
              <a:spcAft>
                <a:spcPts val="0"/>
              </a:spcAft>
              <a:buClr>
                <a:srgbClr val="000000"/>
              </a:buClr>
              <a:buSzPts val="1000"/>
              <a:buChar char="○"/>
            </a:pPr>
            <a:r>
              <a:rPr lang="en" sz="1000">
                <a:solidFill>
                  <a:srgbClr val="000000"/>
                </a:solidFill>
              </a:rPr>
              <a:t> Retrieve SPIFFE IDs and store them until they are needed by a workload.</a:t>
            </a:r>
            <a:endParaRPr sz="1000">
              <a:solidFill>
                <a:srgbClr val="000000"/>
              </a:solidFill>
            </a:endParaRPr>
          </a:p>
          <a:p>
            <a:pPr marL="914400" lvl="1" indent="-292100" algn="just" rtl="0">
              <a:spcBef>
                <a:spcPts val="0"/>
              </a:spcBef>
              <a:spcAft>
                <a:spcPts val="0"/>
              </a:spcAft>
              <a:buClr>
                <a:srgbClr val="000000"/>
              </a:buClr>
              <a:buSzPts val="1000"/>
              <a:buChar char="○"/>
            </a:pPr>
            <a:r>
              <a:rPr lang="en" sz="1000">
                <a:solidFill>
                  <a:srgbClr val="000000"/>
                </a:solidFill>
              </a:rPr>
              <a:t>Attest the identity of a workload.</a:t>
            </a:r>
            <a:endParaRPr sz="1000">
              <a:solidFill>
                <a:srgbClr val="000000"/>
              </a:solidFill>
            </a:endParaRPr>
          </a:p>
          <a:p>
            <a:pPr marL="914400" lvl="1" indent="-292100" algn="just" rtl="0">
              <a:spcBef>
                <a:spcPts val="0"/>
              </a:spcBef>
              <a:spcAft>
                <a:spcPts val="0"/>
              </a:spcAft>
              <a:buClr>
                <a:srgbClr val="000000"/>
              </a:buClr>
              <a:buSzPts val="1000"/>
              <a:buChar char="○"/>
            </a:pPr>
            <a:r>
              <a:rPr lang="en" sz="1000">
                <a:solidFill>
                  <a:srgbClr val="000000"/>
                </a:solidFill>
              </a:rPr>
              <a:t>Supply the workload with its SPIFFE ID.</a:t>
            </a:r>
            <a:endParaRPr sz="1000">
              <a:solidFill>
                <a:srgbClr val="000000"/>
              </a:solidFill>
            </a:endParaRPr>
          </a:p>
        </p:txBody>
      </p:sp>
      <p:sp>
        <p:nvSpPr>
          <p:cNvPr id="647" name="Google Shape;647;p74"/>
          <p:cNvSpPr txBox="1">
            <a:spLocks noGrp="1"/>
          </p:cNvSpPr>
          <p:nvPr>
            <p:ph type="sldNum" idx="12"/>
          </p:nvPr>
        </p:nvSpPr>
        <p:spPr>
          <a:xfrm>
            <a:off x="6457950" y="4767263"/>
            <a:ext cx="2057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14</a:t>
            </a:fld>
            <a:r>
              <a:rPr lang="en"/>
              <a:t>  |  George Mason University</a:t>
            </a:r>
            <a:endParaRPr/>
          </a:p>
        </p:txBody>
      </p:sp>
      <p:pic>
        <p:nvPicPr>
          <p:cNvPr id="648" name="Google Shape;648;p74"/>
          <p:cNvPicPr preferRelativeResize="0"/>
          <p:nvPr/>
        </p:nvPicPr>
        <p:blipFill>
          <a:blip r:embed="rId3">
            <a:alphaModFix/>
          </a:blip>
          <a:stretch>
            <a:fillRect/>
          </a:stretch>
        </p:blipFill>
        <p:spPr>
          <a:xfrm>
            <a:off x="7126183" y="1"/>
            <a:ext cx="2019742" cy="1146625"/>
          </a:xfrm>
          <a:prstGeom prst="rect">
            <a:avLst/>
          </a:prstGeom>
          <a:noFill/>
          <a:ln>
            <a:noFill/>
          </a:ln>
        </p:spPr>
      </p:pic>
      <p:pic>
        <p:nvPicPr>
          <p:cNvPr id="649" name="Google Shape;649;p74"/>
          <p:cNvPicPr preferRelativeResize="0"/>
          <p:nvPr/>
        </p:nvPicPr>
        <p:blipFill>
          <a:blip r:embed="rId4">
            <a:alphaModFix/>
          </a:blip>
          <a:stretch>
            <a:fillRect/>
          </a:stretch>
        </p:blipFill>
        <p:spPr>
          <a:xfrm>
            <a:off x="5627638" y="1607597"/>
            <a:ext cx="3235602" cy="346826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75"/>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SPIRE Demo</a:t>
            </a:r>
            <a:endParaRPr/>
          </a:p>
        </p:txBody>
      </p:sp>
      <p:pic>
        <p:nvPicPr>
          <p:cNvPr id="656" name="Google Shape;656;p75" title="CYSE493SpireDemo - Made with Clipchamp_1713124211738.mp4">
            <a:hlinkClick r:id="rId3"/>
          </p:cNvPr>
          <p:cNvPicPr preferRelativeResize="0"/>
          <p:nvPr/>
        </p:nvPicPr>
        <p:blipFill>
          <a:blip r:embed="rId4">
            <a:alphaModFix/>
          </a:blip>
          <a:stretch>
            <a:fillRect/>
          </a:stretch>
        </p:blipFill>
        <p:spPr>
          <a:xfrm>
            <a:off x="1087956" y="883902"/>
            <a:ext cx="6165802" cy="3468263"/>
          </a:xfrm>
          <a:prstGeom prst="rect">
            <a:avLst/>
          </a:prstGeom>
          <a:noFill/>
          <a:ln>
            <a:noFill/>
          </a:ln>
        </p:spPr>
      </p:pic>
      <p:pic>
        <p:nvPicPr>
          <p:cNvPr id="657" name="Google Shape;657;p75"/>
          <p:cNvPicPr preferRelativeResize="0"/>
          <p:nvPr/>
        </p:nvPicPr>
        <p:blipFill>
          <a:blip r:embed="rId5">
            <a:alphaModFix/>
          </a:blip>
          <a:stretch>
            <a:fillRect/>
          </a:stretch>
        </p:blipFill>
        <p:spPr>
          <a:xfrm>
            <a:off x="7253758" y="1"/>
            <a:ext cx="1892168" cy="1074200"/>
          </a:xfrm>
          <a:prstGeom prst="rect">
            <a:avLst/>
          </a:prstGeom>
          <a:noFill/>
          <a:ln>
            <a:noFill/>
          </a:ln>
        </p:spPr>
      </p:pic>
      <p:sp>
        <p:nvSpPr>
          <p:cNvPr id="658" name="Google Shape;658;p75">
            <a:hlinkClick r:id="rId3"/>
          </p:cNvPr>
          <p:cNvSpPr txBox="1"/>
          <p:nvPr/>
        </p:nvSpPr>
        <p:spPr>
          <a:xfrm>
            <a:off x="1808875" y="4847275"/>
            <a:ext cx="4907700" cy="1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endParaRPr>
          </a:p>
        </p:txBody>
      </p:sp>
      <p:sp>
        <p:nvSpPr>
          <p:cNvPr id="2" name="TextBox 1">
            <a:extLst>
              <a:ext uri="{FF2B5EF4-FFF2-40B4-BE49-F238E27FC236}">
                <a16:creationId xmlns:a16="http://schemas.microsoft.com/office/drawing/2014/main" id="{D84C83C6-9B3A-92F0-E6CA-84D92D5A13C7}"/>
              </a:ext>
            </a:extLst>
          </p:cNvPr>
          <p:cNvSpPr txBox="1"/>
          <p:nvPr/>
        </p:nvSpPr>
        <p:spPr>
          <a:xfrm>
            <a:off x="968138" y="4505653"/>
            <a:ext cx="6165802" cy="307777"/>
          </a:xfrm>
          <a:prstGeom prst="rect">
            <a:avLst/>
          </a:prstGeom>
          <a:noFill/>
        </p:spPr>
        <p:txBody>
          <a:bodyPr wrap="square" rtlCol="0">
            <a:spAutoFit/>
          </a:bodyPr>
          <a:lstStyle/>
          <a:p>
            <a:r>
              <a:rPr lang="en-US" dirty="0"/>
              <a:t>Link: </a:t>
            </a:r>
            <a:r>
              <a:rPr lang="en-US" dirty="0">
                <a:hlinkClick r:id="rId3"/>
              </a:rPr>
              <a:t>SPIRE Demo</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56"/>
                                        </p:tgtEl>
                                        <p:attrNameLst>
                                          <p:attrName>style.visibility</p:attrName>
                                        </p:attrNameLst>
                                      </p:cBhvr>
                                      <p:to>
                                        <p:strVal val="visible"/>
                                      </p:to>
                                    </p:set>
                                    <p:animEffect transition="in" filter="fade">
                                      <p:cBhvr>
                                        <p:cTn id="7" dur="1000"/>
                                        <p:tgtEl>
                                          <p:spTgt spid="6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76"/>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Vault</a:t>
            </a:r>
            <a:endParaRPr/>
          </a:p>
        </p:txBody>
      </p:sp>
      <p:sp>
        <p:nvSpPr>
          <p:cNvPr id="664" name="Google Shape;664;p76"/>
          <p:cNvSpPr txBox="1">
            <a:spLocks noGrp="1"/>
          </p:cNvSpPr>
          <p:nvPr>
            <p:ph type="body" idx="1"/>
          </p:nvPr>
        </p:nvSpPr>
        <p:spPr>
          <a:xfrm>
            <a:off x="1465850" y="1380550"/>
            <a:ext cx="3720000" cy="3660600"/>
          </a:xfrm>
          <a:prstGeom prst="rect">
            <a:avLst/>
          </a:prstGeom>
        </p:spPr>
        <p:txBody>
          <a:bodyPr spcFirstLastPara="1" wrap="square" lIns="68575" tIns="34275" rIns="68575" bIns="34275" anchor="t" anchorCtr="0">
            <a:noAutofit/>
          </a:bodyPr>
          <a:lstStyle/>
          <a:p>
            <a:pPr marL="457200" lvl="0" indent="-292100" algn="l" rtl="0">
              <a:lnSpc>
                <a:spcPct val="100000"/>
              </a:lnSpc>
              <a:spcBef>
                <a:spcPts val="800"/>
              </a:spcBef>
              <a:spcAft>
                <a:spcPts val="0"/>
              </a:spcAft>
              <a:buSzPts val="1000"/>
              <a:buChar char="●"/>
            </a:pPr>
            <a:r>
              <a:rPr lang="en" sz="1000"/>
              <a:t>Used by applications that need to transmit data securely to store the keys and certificates.</a:t>
            </a:r>
            <a:endParaRPr sz="1000"/>
          </a:p>
          <a:p>
            <a:pPr marL="457200" lvl="0" indent="0" algn="l" rtl="0">
              <a:lnSpc>
                <a:spcPct val="100000"/>
              </a:lnSpc>
              <a:spcBef>
                <a:spcPts val="0"/>
              </a:spcBef>
              <a:spcAft>
                <a:spcPts val="0"/>
              </a:spcAft>
              <a:buNone/>
            </a:pPr>
            <a:endParaRPr sz="1000"/>
          </a:p>
          <a:p>
            <a:pPr marL="457200" lvl="0" indent="-292100" algn="l" rtl="0">
              <a:lnSpc>
                <a:spcPct val="100000"/>
              </a:lnSpc>
              <a:spcBef>
                <a:spcPts val="800"/>
              </a:spcBef>
              <a:spcAft>
                <a:spcPts val="0"/>
              </a:spcAft>
              <a:buSzPts val="1000"/>
              <a:buChar char="●"/>
            </a:pPr>
            <a:r>
              <a:rPr lang="en" sz="1000"/>
              <a:t>Comprehensive secrets management solution.</a:t>
            </a:r>
            <a:endParaRPr sz="1000"/>
          </a:p>
          <a:p>
            <a:pPr marL="0" lvl="0" indent="0" algn="l" rtl="0">
              <a:lnSpc>
                <a:spcPct val="100000"/>
              </a:lnSpc>
              <a:spcBef>
                <a:spcPts val="0"/>
              </a:spcBef>
              <a:spcAft>
                <a:spcPts val="0"/>
              </a:spcAft>
              <a:buNone/>
            </a:pPr>
            <a:endParaRPr sz="1000"/>
          </a:p>
          <a:p>
            <a:pPr marL="457200" lvl="0" indent="-292100" algn="l" rtl="0">
              <a:lnSpc>
                <a:spcPct val="100000"/>
              </a:lnSpc>
              <a:spcBef>
                <a:spcPts val="800"/>
              </a:spcBef>
              <a:spcAft>
                <a:spcPts val="0"/>
              </a:spcAft>
              <a:buSzPts val="1000"/>
              <a:buChar char="●"/>
            </a:pPr>
            <a:r>
              <a:rPr lang="en" sz="1000"/>
              <a:t>Centralizes the storage, issuance, management of sensitive credentials such as:</a:t>
            </a:r>
            <a:endParaRPr sz="1000"/>
          </a:p>
          <a:p>
            <a:pPr marL="914400" lvl="1" indent="-292100" algn="l" rtl="0">
              <a:lnSpc>
                <a:spcPct val="100000"/>
              </a:lnSpc>
              <a:spcBef>
                <a:spcPts val="0"/>
              </a:spcBef>
              <a:spcAft>
                <a:spcPts val="0"/>
              </a:spcAft>
              <a:buSzPts val="1000"/>
              <a:buChar char="○"/>
            </a:pPr>
            <a:r>
              <a:rPr lang="en" sz="1000"/>
              <a:t>Tokens </a:t>
            </a:r>
            <a:endParaRPr sz="1000"/>
          </a:p>
          <a:p>
            <a:pPr marL="914400" lvl="1" indent="-292100" algn="l" rtl="0">
              <a:lnSpc>
                <a:spcPct val="100000"/>
              </a:lnSpc>
              <a:spcBef>
                <a:spcPts val="0"/>
              </a:spcBef>
              <a:spcAft>
                <a:spcPts val="0"/>
              </a:spcAft>
              <a:buSzPts val="1000"/>
              <a:buChar char="○"/>
            </a:pPr>
            <a:r>
              <a:rPr lang="en" sz="1000"/>
              <a:t>Passwords</a:t>
            </a:r>
            <a:endParaRPr sz="1000"/>
          </a:p>
          <a:p>
            <a:pPr marL="914400" lvl="1" indent="-292100" algn="l" rtl="0">
              <a:lnSpc>
                <a:spcPct val="100000"/>
              </a:lnSpc>
              <a:spcBef>
                <a:spcPts val="0"/>
              </a:spcBef>
              <a:spcAft>
                <a:spcPts val="0"/>
              </a:spcAft>
              <a:buSzPts val="1000"/>
              <a:buChar char="○"/>
            </a:pPr>
            <a:r>
              <a:rPr lang="en" sz="1000"/>
              <a:t>Certificates</a:t>
            </a:r>
            <a:endParaRPr sz="1000"/>
          </a:p>
          <a:p>
            <a:pPr marL="914400" lvl="1" indent="-292100" algn="l" rtl="0">
              <a:lnSpc>
                <a:spcPct val="100000"/>
              </a:lnSpc>
              <a:spcBef>
                <a:spcPts val="0"/>
              </a:spcBef>
              <a:spcAft>
                <a:spcPts val="0"/>
              </a:spcAft>
              <a:buSzPts val="1000"/>
              <a:buChar char="○"/>
            </a:pPr>
            <a:r>
              <a:rPr lang="en" sz="1000"/>
              <a:t>Encryption keys</a:t>
            </a:r>
            <a:endParaRPr sz="1000"/>
          </a:p>
          <a:p>
            <a:pPr marL="0" lvl="0" indent="0" algn="l" rtl="0">
              <a:lnSpc>
                <a:spcPct val="100000"/>
              </a:lnSpc>
              <a:spcBef>
                <a:spcPts val="0"/>
              </a:spcBef>
              <a:spcAft>
                <a:spcPts val="0"/>
              </a:spcAft>
              <a:buNone/>
            </a:pPr>
            <a:r>
              <a:rPr lang="en" sz="1000"/>
              <a:t> </a:t>
            </a:r>
            <a:endParaRPr sz="1000"/>
          </a:p>
          <a:p>
            <a:pPr marL="457200" lvl="0" indent="-292100" algn="l" rtl="0">
              <a:lnSpc>
                <a:spcPct val="100000"/>
              </a:lnSpc>
              <a:spcBef>
                <a:spcPts val="800"/>
              </a:spcBef>
              <a:spcAft>
                <a:spcPts val="0"/>
              </a:spcAft>
              <a:buSzPts val="1000"/>
              <a:buChar char="●"/>
            </a:pPr>
            <a:r>
              <a:rPr lang="en" sz="1000"/>
              <a:t>Incorporates tight access controls, sophisticated leasing and renewal mechanisms, and detailed audit logging.</a:t>
            </a:r>
            <a:endParaRPr sz="1000"/>
          </a:p>
          <a:p>
            <a:pPr marL="0" lvl="0" indent="0" algn="l" rtl="0">
              <a:lnSpc>
                <a:spcPct val="100000"/>
              </a:lnSpc>
              <a:spcBef>
                <a:spcPts val="0"/>
              </a:spcBef>
              <a:spcAft>
                <a:spcPts val="0"/>
              </a:spcAft>
              <a:buNone/>
            </a:pPr>
            <a:endParaRPr sz="1000"/>
          </a:p>
          <a:p>
            <a:pPr marL="457200" lvl="0" indent="-292100" algn="l" rtl="0">
              <a:lnSpc>
                <a:spcPct val="100000"/>
              </a:lnSpc>
              <a:spcBef>
                <a:spcPts val="800"/>
              </a:spcBef>
              <a:spcAft>
                <a:spcPts val="0"/>
              </a:spcAft>
              <a:buSzPts val="1000"/>
              <a:buChar char="●"/>
            </a:pPr>
            <a:r>
              <a:rPr lang="en" sz="1000"/>
              <a:t>Vault's API-driven approach allows seamless integration with other services and applications, thereby enhancing automation and scalability in a cloud ecosystem</a:t>
            </a:r>
            <a:endParaRPr sz="1000"/>
          </a:p>
        </p:txBody>
      </p:sp>
      <p:pic>
        <p:nvPicPr>
          <p:cNvPr id="666" name="Google Shape;666;p76"/>
          <p:cNvPicPr preferRelativeResize="0"/>
          <p:nvPr/>
        </p:nvPicPr>
        <p:blipFill rotWithShape="1">
          <a:blip r:embed="rId3">
            <a:alphaModFix/>
          </a:blip>
          <a:srcRect l="10812" r="12991"/>
          <a:stretch/>
        </p:blipFill>
        <p:spPr>
          <a:xfrm>
            <a:off x="5427575" y="1428200"/>
            <a:ext cx="3610102" cy="2772400"/>
          </a:xfrm>
          <a:prstGeom prst="rect">
            <a:avLst/>
          </a:prstGeom>
          <a:noFill/>
          <a:ln>
            <a:noFill/>
          </a:ln>
        </p:spPr>
      </p:pic>
      <p:pic>
        <p:nvPicPr>
          <p:cNvPr id="667" name="Google Shape;667;p76"/>
          <p:cNvPicPr preferRelativeResize="0"/>
          <p:nvPr/>
        </p:nvPicPr>
        <p:blipFill>
          <a:blip r:embed="rId4">
            <a:alphaModFix/>
          </a:blip>
          <a:stretch>
            <a:fillRect/>
          </a:stretch>
        </p:blipFill>
        <p:spPr>
          <a:xfrm>
            <a:off x="8139125" y="90575"/>
            <a:ext cx="519100" cy="77094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77"/>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Vault Demo</a:t>
            </a:r>
            <a:endParaRPr/>
          </a:p>
        </p:txBody>
      </p:sp>
      <p:pic>
        <p:nvPicPr>
          <p:cNvPr id="674" name="Google Shape;674;p77" title="CYSE493VaultDemo - Made with Clipchamp_1713125457231.mp4">
            <a:hlinkClick r:id="rId3"/>
          </p:cNvPr>
          <p:cNvPicPr preferRelativeResize="0"/>
          <p:nvPr/>
        </p:nvPicPr>
        <p:blipFill>
          <a:blip r:embed="rId4">
            <a:alphaModFix/>
          </a:blip>
          <a:stretch>
            <a:fillRect/>
          </a:stretch>
        </p:blipFill>
        <p:spPr>
          <a:xfrm>
            <a:off x="1907650" y="1146600"/>
            <a:ext cx="6165802" cy="3468263"/>
          </a:xfrm>
          <a:prstGeom prst="rect">
            <a:avLst/>
          </a:prstGeom>
          <a:noFill/>
          <a:ln>
            <a:noFill/>
          </a:ln>
        </p:spPr>
      </p:pic>
      <p:pic>
        <p:nvPicPr>
          <p:cNvPr id="675" name="Google Shape;675;p77"/>
          <p:cNvPicPr preferRelativeResize="0"/>
          <p:nvPr/>
        </p:nvPicPr>
        <p:blipFill>
          <a:blip r:embed="rId5">
            <a:alphaModFix/>
          </a:blip>
          <a:stretch>
            <a:fillRect/>
          </a:stretch>
        </p:blipFill>
        <p:spPr>
          <a:xfrm>
            <a:off x="8515250" y="29325"/>
            <a:ext cx="519100" cy="770941"/>
          </a:xfrm>
          <a:prstGeom prst="rect">
            <a:avLst/>
          </a:prstGeom>
          <a:noFill/>
          <a:ln>
            <a:noFill/>
          </a:ln>
        </p:spPr>
      </p:pic>
      <p:sp>
        <p:nvSpPr>
          <p:cNvPr id="4" name="TextBox 3">
            <a:extLst>
              <a:ext uri="{FF2B5EF4-FFF2-40B4-BE49-F238E27FC236}">
                <a16:creationId xmlns:a16="http://schemas.microsoft.com/office/drawing/2014/main" id="{F9F76BDA-EB65-F483-D255-8258547F56CD}"/>
              </a:ext>
            </a:extLst>
          </p:cNvPr>
          <p:cNvSpPr txBox="1"/>
          <p:nvPr/>
        </p:nvSpPr>
        <p:spPr>
          <a:xfrm>
            <a:off x="1087821" y="4805330"/>
            <a:ext cx="2232397" cy="307777"/>
          </a:xfrm>
          <a:prstGeom prst="rect">
            <a:avLst/>
          </a:prstGeom>
          <a:noFill/>
        </p:spPr>
        <p:txBody>
          <a:bodyPr wrap="square" rtlCol="0">
            <a:spAutoFit/>
          </a:bodyPr>
          <a:lstStyle/>
          <a:p>
            <a:r>
              <a:rPr lang="en-US" dirty="0"/>
              <a:t>Link: </a:t>
            </a:r>
            <a:r>
              <a:rPr lang="en-US" dirty="0">
                <a:hlinkClick r:id="rId6"/>
              </a:rPr>
              <a:t>Vault Demo</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4"/>
                                        </p:tgtEl>
                                        <p:attrNameLst>
                                          <p:attrName>style.visibility</p:attrName>
                                        </p:attrNameLst>
                                      </p:cBhvr>
                                      <p:to>
                                        <p:strVal val="visible"/>
                                      </p:to>
                                    </p:set>
                                    <p:animEffect transition="in" filter="fade">
                                      <p:cBhvr>
                                        <p:cTn id="7" dur="1000"/>
                                        <p:tgtEl>
                                          <p:spTgt spid="6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78"/>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Envoy</a:t>
            </a:r>
            <a:endParaRPr/>
          </a:p>
        </p:txBody>
      </p:sp>
      <p:pic>
        <p:nvPicPr>
          <p:cNvPr id="682" name="Google Shape;682;p78"/>
          <p:cNvPicPr preferRelativeResize="0"/>
          <p:nvPr/>
        </p:nvPicPr>
        <p:blipFill>
          <a:blip r:embed="rId3">
            <a:alphaModFix/>
          </a:blip>
          <a:stretch>
            <a:fillRect/>
          </a:stretch>
        </p:blipFill>
        <p:spPr>
          <a:xfrm>
            <a:off x="8083475" y="50850"/>
            <a:ext cx="635725" cy="690975"/>
          </a:xfrm>
          <a:prstGeom prst="rect">
            <a:avLst/>
          </a:prstGeom>
          <a:noFill/>
          <a:ln>
            <a:noFill/>
          </a:ln>
        </p:spPr>
      </p:pic>
      <p:pic>
        <p:nvPicPr>
          <p:cNvPr id="683" name="Google Shape;683;p78"/>
          <p:cNvPicPr preferRelativeResize="0"/>
          <p:nvPr/>
        </p:nvPicPr>
        <p:blipFill>
          <a:blip r:embed="rId4">
            <a:alphaModFix/>
          </a:blip>
          <a:stretch>
            <a:fillRect/>
          </a:stretch>
        </p:blipFill>
        <p:spPr>
          <a:xfrm>
            <a:off x="4871425" y="1921350"/>
            <a:ext cx="4272573" cy="1516675"/>
          </a:xfrm>
          <a:prstGeom prst="rect">
            <a:avLst/>
          </a:prstGeom>
          <a:noFill/>
          <a:ln>
            <a:noFill/>
          </a:ln>
        </p:spPr>
      </p:pic>
      <p:sp>
        <p:nvSpPr>
          <p:cNvPr id="684" name="Google Shape;684;p78"/>
          <p:cNvSpPr txBox="1">
            <a:spLocks noGrp="1"/>
          </p:cNvSpPr>
          <p:nvPr>
            <p:ph type="body" idx="1"/>
          </p:nvPr>
        </p:nvSpPr>
        <p:spPr>
          <a:xfrm>
            <a:off x="1465850" y="1437700"/>
            <a:ext cx="3765600" cy="2867700"/>
          </a:xfrm>
          <a:prstGeom prst="rect">
            <a:avLst/>
          </a:prstGeom>
        </p:spPr>
        <p:txBody>
          <a:bodyPr spcFirstLastPara="1" wrap="square" lIns="68575" tIns="34275" rIns="68575" bIns="34275" anchor="t" anchorCtr="0">
            <a:noAutofit/>
          </a:bodyPr>
          <a:lstStyle/>
          <a:p>
            <a:pPr marL="457200" lvl="0" indent="-292100" algn="l" rtl="0">
              <a:lnSpc>
                <a:spcPct val="115000"/>
              </a:lnSpc>
              <a:spcBef>
                <a:spcPts val="800"/>
              </a:spcBef>
              <a:spcAft>
                <a:spcPts val="0"/>
              </a:spcAft>
              <a:buSzPts val="1000"/>
              <a:buChar char="●"/>
            </a:pPr>
            <a:r>
              <a:rPr lang="en" sz="1000"/>
              <a:t>Serves as a high-performance, cloud-native proxy that plays a crucial role in implementing mutual TLS (mTLS) for secure service-to-service communication within a Zero Trust architecture.</a:t>
            </a:r>
            <a:endParaRPr sz="1000"/>
          </a:p>
          <a:p>
            <a:pPr marL="0" lvl="0" indent="0" algn="l" rtl="0">
              <a:lnSpc>
                <a:spcPct val="115000"/>
              </a:lnSpc>
              <a:spcBef>
                <a:spcPts val="0"/>
              </a:spcBef>
              <a:spcAft>
                <a:spcPts val="0"/>
              </a:spcAft>
              <a:buNone/>
            </a:pPr>
            <a:endParaRPr sz="1000"/>
          </a:p>
          <a:p>
            <a:pPr marL="457200" lvl="0" indent="-292100" algn="l" rtl="0">
              <a:lnSpc>
                <a:spcPct val="115000"/>
              </a:lnSpc>
              <a:spcBef>
                <a:spcPts val="800"/>
              </a:spcBef>
              <a:spcAft>
                <a:spcPts val="0"/>
              </a:spcAft>
              <a:buSzPts val="1000"/>
              <a:buChar char="●"/>
            </a:pPr>
            <a:r>
              <a:rPr lang="en" sz="1000"/>
              <a:t>Has sophisticated service mesh capabilities that allow it to forge verified communication tunnels, leveraging the SPIFFE IDs from SPIRE to ensuring authentication and encryption.</a:t>
            </a:r>
            <a:endParaRPr sz="1000"/>
          </a:p>
          <a:p>
            <a:pPr marL="0" lvl="0" indent="0" algn="l" rtl="0">
              <a:lnSpc>
                <a:spcPct val="100000"/>
              </a:lnSpc>
              <a:spcBef>
                <a:spcPts val="0"/>
              </a:spcBef>
              <a:spcAft>
                <a:spcPts val="0"/>
              </a:spcAft>
              <a:buNone/>
            </a:pPr>
            <a:endParaRPr sz="1000"/>
          </a:p>
          <a:p>
            <a:pPr marL="457200" lvl="0" indent="-292100" algn="l" rtl="0">
              <a:lnSpc>
                <a:spcPct val="115000"/>
              </a:lnSpc>
              <a:spcBef>
                <a:spcPts val="800"/>
              </a:spcBef>
              <a:spcAft>
                <a:spcPts val="0"/>
              </a:spcAft>
              <a:buSzPts val="1000"/>
              <a:buChar char="●"/>
            </a:pPr>
            <a:r>
              <a:rPr lang="en" sz="1000"/>
              <a:t>Most deployments use it as a service mesh proxy that facilitates service to service communications securely using mTLS</a:t>
            </a:r>
            <a:endParaRPr sz="1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79"/>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Envoy Demo</a:t>
            </a:r>
            <a:endParaRPr/>
          </a:p>
        </p:txBody>
      </p:sp>
      <p:pic>
        <p:nvPicPr>
          <p:cNvPr id="691" name="Google Shape;691;p79" title="CYSE493EnvoyDemo - Made with Clipchamp_1713126175232.mp4">
            <a:hlinkClick r:id="rId3"/>
          </p:cNvPr>
          <p:cNvPicPr preferRelativeResize="0"/>
          <p:nvPr/>
        </p:nvPicPr>
        <p:blipFill>
          <a:blip r:embed="rId4">
            <a:alphaModFix/>
          </a:blip>
          <a:stretch>
            <a:fillRect/>
          </a:stretch>
        </p:blipFill>
        <p:spPr>
          <a:xfrm>
            <a:off x="1907650" y="1180875"/>
            <a:ext cx="6165802" cy="3468263"/>
          </a:xfrm>
          <a:prstGeom prst="rect">
            <a:avLst/>
          </a:prstGeom>
          <a:noFill/>
          <a:ln>
            <a:noFill/>
          </a:ln>
        </p:spPr>
      </p:pic>
      <p:pic>
        <p:nvPicPr>
          <p:cNvPr id="692" name="Google Shape;692;p79"/>
          <p:cNvPicPr preferRelativeResize="0"/>
          <p:nvPr/>
        </p:nvPicPr>
        <p:blipFill>
          <a:blip r:embed="rId5">
            <a:alphaModFix/>
          </a:blip>
          <a:stretch>
            <a:fillRect/>
          </a:stretch>
        </p:blipFill>
        <p:spPr>
          <a:xfrm>
            <a:off x="8427825" y="50850"/>
            <a:ext cx="635725" cy="690975"/>
          </a:xfrm>
          <a:prstGeom prst="rect">
            <a:avLst/>
          </a:prstGeom>
          <a:noFill/>
          <a:ln>
            <a:noFill/>
          </a:ln>
        </p:spPr>
      </p:pic>
      <p:sp>
        <p:nvSpPr>
          <p:cNvPr id="2" name="TextBox 1">
            <a:extLst>
              <a:ext uri="{FF2B5EF4-FFF2-40B4-BE49-F238E27FC236}">
                <a16:creationId xmlns:a16="http://schemas.microsoft.com/office/drawing/2014/main" id="{4A50165B-EFAE-1E37-F57C-08D093190164}"/>
              </a:ext>
            </a:extLst>
          </p:cNvPr>
          <p:cNvSpPr txBox="1"/>
          <p:nvPr/>
        </p:nvSpPr>
        <p:spPr>
          <a:xfrm>
            <a:off x="1075208" y="4849473"/>
            <a:ext cx="2822028" cy="307777"/>
          </a:xfrm>
          <a:prstGeom prst="rect">
            <a:avLst/>
          </a:prstGeom>
          <a:noFill/>
        </p:spPr>
        <p:txBody>
          <a:bodyPr wrap="square" rtlCol="0">
            <a:spAutoFit/>
          </a:bodyPr>
          <a:lstStyle/>
          <a:p>
            <a:r>
              <a:rPr lang="en-US" dirty="0"/>
              <a:t>Link: </a:t>
            </a:r>
            <a:r>
              <a:rPr lang="en-US" dirty="0">
                <a:hlinkClick r:id="rId6"/>
              </a:rPr>
              <a:t>Envoy Demo </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1"/>
                                        </p:tgtEl>
                                        <p:attrNameLst>
                                          <p:attrName>style.visibility</p:attrName>
                                        </p:attrNameLst>
                                      </p:cBhvr>
                                      <p:to>
                                        <p:strVal val="visible"/>
                                      </p:to>
                                    </p:set>
                                    <p:animEffect transition="in" filter="fade">
                                      <p:cBhvr>
                                        <p:cTn id="7" dur="1000"/>
                                        <p:tgtEl>
                                          <p:spTgt spid="6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62"/>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Agenda</a:t>
            </a:r>
            <a:endParaRPr/>
          </a:p>
        </p:txBody>
      </p:sp>
      <p:grpSp>
        <p:nvGrpSpPr>
          <p:cNvPr id="427" name="Google Shape;427;p62"/>
          <p:cNvGrpSpPr/>
          <p:nvPr/>
        </p:nvGrpSpPr>
        <p:grpSpPr>
          <a:xfrm>
            <a:off x="1069794" y="4060197"/>
            <a:ext cx="3643898" cy="707078"/>
            <a:chOff x="1593000" y="2322568"/>
            <a:chExt cx="5957975" cy="643500"/>
          </a:xfrm>
        </p:grpSpPr>
        <p:sp>
          <p:nvSpPr>
            <p:cNvPr id="428" name="Google Shape;428;p6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2"/>
            <p:cNvSpPr/>
            <p:nvPr/>
          </p:nvSpPr>
          <p:spPr>
            <a:xfrm flipH="1">
              <a:off x="2283025" y="2322575"/>
              <a:ext cx="1844400" cy="642600"/>
            </a:xfrm>
            <a:prstGeom prst="rect">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2"/>
            <p:cNvSpPr/>
            <p:nvPr/>
          </p:nvSpPr>
          <p:spPr>
            <a:xfrm rot="-5400000">
              <a:off x="3501574" y="1934671"/>
              <a:ext cx="643356" cy="1419149"/>
            </a:xfrm>
            <a:prstGeom prst="flowChartOffpageConnector">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chemeClr val="lt1"/>
                  </a:solidFill>
                </a:rPr>
                <a:t>Requirements</a:t>
              </a:r>
              <a:endParaRPr sz="1100">
                <a:solidFill>
                  <a:srgbClr val="FFFFFF"/>
                </a:solidFill>
              </a:endParaRPr>
            </a:p>
          </p:txBody>
        </p:sp>
        <p:sp>
          <p:nvSpPr>
            <p:cNvPr id="432" name="Google Shape;432;p62"/>
            <p:cNvSpPr/>
            <p:nvPr/>
          </p:nvSpPr>
          <p:spPr>
            <a:xfrm>
              <a:off x="1593000" y="2322568"/>
              <a:ext cx="690000" cy="642300"/>
            </a:xfrm>
            <a:prstGeom prst="rect">
              <a:avLst/>
            </a:prstGeom>
            <a:solidFill>
              <a:srgbClr val="0B7743"/>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2"/>
            <p:cNvSpPr/>
            <p:nvPr/>
          </p:nvSpPr>
          <p:spPr>
            <a:xfrm>
              <a:off x="1593000" y="2322575"/>
              <a:ext cx="690000" cy="642600"/>
            </a:xfrm>
            <a:prstGeom prst="rect">
              <a:avLst/>
            </a:prstGeom>
            <a:solidFill>
              <a:srgbClr val="0C81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rPr>
                <a:t>5</a:t>
              </a:r>
              <a:endParaRPr sz="2200">
                <a:solidFill>
                  <a:srgbClr val="FFFFFF"/>
                </a:solidFill>
              </a:endParaRPr>
            </a:p>
          </p:txBody>
        </p:sp>
        <p:sp>
          <p:nvSpPr>
            <p:cNvPr id="434" name="Google Shape;434;p6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0B713F"/>
                </a:buClr>
                <a:buSzPts val="900"/>
                <a:buChar char="●"/>
              </a:pPr>
              <a:r>
                <a:rPr lang="en" sz="900">
                  <a:solidFill>
                    <a:srgbClr val="0B713F"/>
                  </a:solidFill>
                </a:rPr>
                <a:t>The necessary components and expertise needed to implement the solution.</a:t>
              </a:r>
              <a:endParaRPr sz="900">
                <a:solidFill>
                  <a:srgbClr val="0B713F"/>
                </a:solidFill>
              </a:endParaRPr>
            </a:p>
          </p:txBody>
        </p:sp>
      </p:grpSp>
      <p:grpSp>
        <p:nvGrpSpPr>
          <p:cNvPr id="435" name="Google Shape;435;p62"/>
          <p:cNvGrpSpPr/>
          <p:nvPr/>
        </p:nvGrpSpPr>
        <p:grpSpPr>
          <a:xfrm>
            <a:off x="1069794" y="3340595"/>
            <a:ext cx="3643898" cy="707078"/>
            <a:chOff x="1593000" y="2322568"/>
            <a:chExt cx="5957975" cy="643500"/>
          </a:xfrm>
        </p:grpSpPr>
        <p:sp>
          <p:nvSpPr>
            <p:cNvPr id="436" name="Google Shape;436;p6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2"/>
            <p:cNvSpPr/>
            <p:nvPr/>
          </p:nvSpPr>
          <p:spPr>
            <a:xfrm flipH="1">
              <a:off x="2283025" y="2322575"/>
              <a:ext cx="1844400" cy="642600"/>
            </a:xfrm>
            <a:prstGeom prst="rect">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2"/>
            <p:cNvSpPr/>
            <p:nvPr/>
          </p:nvSpPr>
          <p:spPr>
            <a:xfrm rot="-5400000">
              <a:off x="3501574" y="1934671"/>
              <a:ext cx="643356" cy="1419149"/>
            </a:xfrm>
            <a:prstGeom prst="flowChartOffpageConnector">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rgbClr val="FFFFFF"/>
                  </a:solidFill>
                </a:rPr>
                <a:t>Problem Statement</a:t>
              </a:r>
              <a:endParaRPr sz="1100">
                <a:solidFill>
                  <a:srgbClr val="FFFFFF"/>
                </a:solidFill>
              </a:endParaRPr>
            </a:p>
          </p:txBody>
        </p:sp>
        <p:sp>
          <p:nvSpPr>
            <p:cNvPr id="440" name="Google Shape;440;p62"/>
            <p:cNvSpPr/>
            <p:nvPr/>
          </p:nvSpPr>
          <p:spPr>
            <a:xfrm>
              <a:off x="1593000" y="2322568"/>
              <a:ext cx="690000" cy="642300"/>
            </a:xfrm>
            <a:prstGeom prst="rect">
              <a:avLst/>
            </a:prstGeom>
            <a:solidFill>
              <a:srgbClr val="0B7743"/>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2"/>
            <p:cNvSpPr/>
            <p:nvPr/>
          </p:nvSpPr>
          <p:spPr>
            <a:xfrm>
              <a:off x="1593000" y="2322575"/>
              <a:ext cx="690000" cy="642600"/>
            </a:xfrm>
            <a:prstGeom prst="rect">
              <a:avLst/>
            </a:prstGeom>
            <a:solidFill>
              <a:srgbClr val="0C81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rPr>
                <a:t>4</a:t>
              </a:r>
              <a:endParaRPr sz="2200">
                <a:solidFill>
                  <a:srgbClr val="FFFFFF"/>
                </a:solidFill>
              </a:endParaRPr>
            </a:p>
          </p:txBody>
        </p:sp>
        <p:sp>
          <p:nvSpPr>
            <p:cNvPr id="442" name="Google Shape;442;p6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0B713F"/>
                </a:buClr>
                <a:buSzPts val="900"/>
                <a:buChar char="●"/>
              </a:pPr>
              <a:r>
                <a:rPr lang="en" sz="900">
                  <a:solidFill>
                    <a:srgbClr val="0B713F"/>
                  </a:solidFill>
                </a:rPr>
                <a:t>Brief description of the challenge that needs to be solved</a:t>
              </a:r>
              <a:endParaRPr sz="900">
                <a:solidFill>
                  <a:srgbClr val="0B713F"/>
                </a:solidFill>
              </a:endParaRPr>
            </a:p>
          </p:txBody>
        </p:sp>
      </p:grpSp>
      <p:grpSp>
        <p:nvGrpSpPr>
          <p:cNvPr id="443" name="Google Shape;443;p62"/>
          <p:cNvGrpSpPr/>
          <p:nvPr/>
        </p:nvGrpSpPr>
        <p:grpSpPr>
          <a:xfrm>
            <a:off x="1069789" y="2621019"/>
            <a:ext cx="3643898" cy="707078"/>
            <a:chOff x="1593000" y="2322568"/>
            <a:chExt cx="5957975" cy="643500"/>
          </a:xfrm>
        </p:grpSpPr>
        <p:sp>
          <p:nvSpPr>
            <p:cNvPr id="444" name="Google Shape;444;p6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62"/>
            <p:cNvSpPr/>
            <p:nvPr/>
          </p:nvSpPr>
          <p:spPr>
            <a:xfrm flipH="1">
              <a:off x="2283025" y="2322575"/>
              <a:ext cx="1844400" cy="642600"/>
            </a:xfrm>
            <a:prstGeom prst="rect">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62"/>
            <p:cNvSpPr/>
            <p:nvPr/>
          </p:nvSpPr>
          <p:spPr>
            <a:xfrm rot="-5400000">
              <a:off x="3501574" y="1934671"/>
              <a:ext cx="643356" cy="1419149"/>
            </a:xfrm>
            <a:prstGeom prst="flowChartOffpageConnector">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6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rgbClr val="FFFFFF"/>
                  </a:solidFill>
                </a:rPr>
                <a:t>Stakeholders</a:t>
              </a:r>
              <a:endParaRPr sz="1100">
                <a:solidFill>
                  <a:srgbClr val="FFFFFF"/>
                </a:solidFill>
              </a:endParaRPr>
            </a:p>
          </p:txBody>
        </p:sp>
        <p:sp>
          <p:nvSpPr>
            <p:cNvPr id="448" name="Google Shape;448;p62"/>
            <p:cNvSpPr/>
            <p:nvPr/>
          </p:nvSpPr>
          <p:spPr>
            <a:xfrm>
              <a:off x="1593000" y="2322568"/>
              <a:ext cx="690000" cy="642300"/>
            </a:xfrm>
            <a:prstGeom prst="rect">
              <a:avLst/>
            </a:prstGeom>
            <a:solidFill>
              <a:srgbClr val="0B7743"/>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62"/>
            <p:cNvSpPr/>
            <p:nvPr/>
          </p:nvSpPr>
          <p:spPr>
            <a:xfrm>
              <a:off x="1593000" y="2322575"/>
              <a:ext cx="690000" cy="642600"/>
            </a:xfrm>
            <a:prstGeom prst="rect">
              <a:avLst/>
            </a:prstGeom>
            <a:solidFill>
              <a:srgbClr val="0C81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rPr>
                <a:t>3</a:t>
              </a:r>
              <a:endParaRPr sz="2200">
                <a:solidFill>
                  <a:srgbClr val="FFFFFF"/>
                </a:solidFill>
              </a:endParaRPr>
            </a:p>
          </p:txBody>
        </p:sp>
        <p:sp>
          <p:nvSpPr>
            <p:cNvPr id="450" name="Google Shape;450;p6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79400" algn="l" rtl="0">
                <a:lnSpc>
                  <a:spcPct val="115000"/>
                </a:lnSpc>
                <a:spcBef>
                  <a:spcPts val="0"/>
                </a:spcBef>
                <a:spcAft>
                  <a:spcPts val="0"/>
                </a:spcAft>
                <a:buClr>
                  <a:srgbClr val="0B713F"/>
                </a:buClr>
                <a:buSzPts val="800"/>
                <a:buChar char="●"/>
              </a:pPr>
              <a:r>
                <a:rPr lang="en" sz="800">
                  <a:solidFill>
                    <a:srgbClr val="0B713F"/>
                  </a:solidFill>
                </a:rPr>
                <a:t>List of all individuals, groups, or organizations that have an interest or concern in the project.</a:t>
              </a:r>
              <a:endParaRPr sz="800">
                <a:solidFill>
                  <a:srgbClr val="0B713F"/>
                </a:solidFill>
              </a:endParaRPr>
            </a:p>
          </p:txBody>
        </p:sp>
      </p:grpSp>
      <p:grpSp>
        <p:nvGrpSpPr>
          <p:cNvPr id="451" name="Google Shape;451;p62"/>
          <p:cNvGrpSpPr/>
          <p:nvPr/>
        </p:nvGrpSpPr>
        <p:grpSpPr>
          <a:xfrm>
            <a:off x="1069794" y="1901442"/>
            <a:ext cx="3643898" cy="707078"/>
            <a:chOff x="1593000" y="2322568"/>
            <a:chExt cx="5957975" cy="643500"/>
          </a:xfrm>
        </p:grpSpPr>
        <p:sp>
          <p:nvSpPr>
            <p:cNvPr id="452" name="Google Shape;452;p6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2"/>
            <p:cNvSpPr/>
            <p:nvPr/>
          </p:nvSpPr>
          <p:spPr>
            <a:xfrm flipH="1">
              <a:off x="2283025" y="2322575"/>
              <a:ext cx="1844400" cy="642600"/>
            </a:xfrm>
            <a:prstGeom prst="rect">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2"/>
            <p:cNvSpPr/>
            <p:nvPr/>
          </p:nvSpPr>
          <p:spPr>
            <a:xfrm rot="-5400000">
              <a:off x="3501574" y="1934671"/>
              <a:ext cx="643356" cy="1419149"/>
            </a:xfrm>
            <a:prstGeom prst="flowChartOffpageConnector">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rgbClr val="FFFFFF"/>
                  </a:solidFill>
                </a:rPr>
                <a:t>Importance of ZTA in Cybersecurity</a:t>
              </a:r>
              <a:endParaRPr sz="1100">
                <a:solidFill>
                  <a:srgbClr val="FFFFFF"/>
                </a:solidFill>
              </a:endParaRPr>
            </a:p>
          </p:txBody>
        </p:sp>
        <p:sp>
          <p:nvSpPr>
            <p:cNvPr id="456" name="Google Shape;456;p62"/>
            <p:cNvSpPr/>
            <p:nvPr/>
          </p:nvSpPr>
          <p:spPr>
            <a:xfrm>
              <a:off x="1593000" y="2322568"/>
              <a:ext cx="690000" cy="642300"/>
            </a:xfrm>
            <a:prstGeom prst="rect">
              <a:avLst/>
            </a:prstGeom>
            <a:solidFill>
              <a:srgbClr val="0B7743"/>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2"/>
            <p:cNvSpPr/>
            <p:nvPr/>
          </p:nvSpPr>
          <p:spPr>
            <a:xfrm>
              <a:off x="1593000" y="2322575"/>
              <a:ext cx="690000" cy="642600"/>
            </a:xfrm>
            <a:prstGeom prst="rect">
              <a:avLst/>
            </a:prstGeom>
            <a:solidFill>
              <a:srgbClr val="0C81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rPr>
                <a:t>2</a:t>
              </a:r>
              <a:endParaRPr sz="2200">
                <a:solidFill>
                  <a:srgbClr val="FFFFFF"/>
                </a:solidFill>
              </a:endParaRPr>
            </a:p>
          </p:txBody>
        </p:sp>
        <p:sp>
          <p:nvSpPr>
            <p:cNvPr id="458" name="Google Shape;458;p6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0B713F"/>
                </a:buClr>
                <a:buSzPts val="900"/>
                <a:buChar char="●"/>
              </a:pPr>
              <a:r>
                <a:rPr lang="en" sz="900">
                  <a:solidFill>
                    <a:srgbClr val="0B713F"/>
                  </a:solidFill>
                </a:rPr>
                <a:t>Explaining Zero Trust (ZT) principles</a:t>
              </a:r>
              <a:endParaRPr sz="900">
                <a:solidFill>
                  <a:srgbClr val="0B713F"/>
                </a:solidFill>
              </a:endParaRPr>
            </a:p>
            <a:p>
              <a:pPr marL="457200" lvl="0" indent="-285750" algn="l" rtl="0">
                <a:lnSpc>
                  <a:spcPct val="115000"/>
                </a:lnSpc>
                <a:spcBef>
                  <a:spcPts val="0"/>
                </a:spcBef>
                <a:spcAft>
                  <a:spcPts val="0"/>
                </a:spcAft>
                <a:buClr>
                  <a:srgbClr val="0B713F"/>
                </a:buClr>
                <a:buSzPts val="900"/>
                <a:buChar char="●"/>
              </a:pPr>
              <a:r>
                <a:rPr lang="en" sz="900">
                  <a:solidFill>
                    <a:srgbClr val="0B713F"/>
                  </a:solidFill>
                </a:rPr>
                <a:t>Introduce CNCF security tools</a:t>
              </a:r>
              <a:endParaRPr sz="900">
                <a:solidFill>
                  <a:srgbClr val="0B713F"/>
                </a:solidFill>
              </a:endParaRPr>
            </a:p>
          </p:txBody>
        </p:sp>
      </p:grpSp>
      <p:grpSp>
        <p:nvGrpSpPr>
          <p:cNvPr id="459" name="Google Shape;459;p62"/>
          <p:cNvGrpSpPr/>
          <p:nvPr/>
        </p:nvGrpSpPr>
        <p:grpSpPr>
          <a:xfrm>
            <a:off x="1069751" y="1181625"/>
            <a:ext cx="3643898" cy="707078"/>
            <a:chOff x="1593000" y="2322568"/>
            <a:chExt cx="5957975" cy="643500"/>
          </a:xfrm>
        </p:grpSpPr>
        <p:sp>
          <p:nvSpPr>
            <p:cNvPr id="460" name="Google Shape;460;p6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2"/>
            <p:cNvSpPr/>
            <p:nvPr/>
          </p:nvSpPr>
          <p:spPr>
            <a:xfrm flipH="1">
              <a:off x="2283025" y="2322575"/>
              <a:ext cx="1844400" cy="642600"/>
            </a:xfrm>
            <a:prstGeom prst="rect">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2"/>
            <p:cNvSpPr/>
            <p:nvPr/>
          </p:nvSpPr>
          <p:spPr>
            <a:xfrm rot="-5400000">
              <a:off x="3501574" y="1934671"/>
              <a:ext cx="643356" cy="1419149"/>
            </a:xfrm>
            <a:prstGeom prst="flowChartOffpageConnector">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rgbClr val="FFFFFF"/>
                  </a:solidFill>
                </a:rPr>
                <a:t>Introduction</a:t>
              </a:r>
              <a:endParaRPr sz="1100">
                <a:solidFill>
                  <a:srgbClr val="FFFFFF"/>
                </a:solidFill>
              </a:endParaRPr>
            </a:p>
          </p:txBody>
        </p:sp>
        <p:sp>
          <p:nvSpPr>
            <p:cNvPr id="464" name="Google Shape;464;p62"/>
            <p:cNvSpPr/>
            <p:nvPr/>
          </p:nvSpPr>
          <p:spPr>
            <a:xfrm>
              <a:off x="1593000" y="2322568"/>
              <a:ext cx="690000" cy="642300"/>
            </a:xfrm>
            <a:prstGeom prst="rect">
              <a:avLst/>
            </a:prstGeom>
            <a:solidFill>
              <a:srgbClr val="0B7743"/>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2"/>
            <p:cNvSpPr/>
            <p:nvPr/>
          </p:nvSpPr>
          <p:spPr>
            <a:xfrm>
              <a:off x="1593000" y="2322575"/>
              <a:ext cx="690000" cy="642600"/>
            </a:xfrm>
            <a:prstGeom prst="rect">
              <a:avLst/>
            </a:prstGeom>
            <a:solidFill>
              <a:srgbClr val="0C81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rPr>
                <a:t>1</a:t>
              </a:r>
              <a:endParaRPr sz="2200">
                <a:solidFill>
                  <a:srgbClr val="FFFFFF"/>
                </a:solidFill>
              </a:endParaRPr>
            </a:p>
          </p:txBody>
        </p:sp>
        <p:sp>
          <p:nvSpPr>
            <p:cNvPr id="466" name="Google Shape;466;p6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0B713F"/>
                </a:buClr>
                <a:buSzPts val="900"/>
                <a:buChar char="●"/>
              </a:pPr>
              <a:r>
                <a:rPr lang="en" sz="900">
                  <a:solidFill>
                    <a:srgbClr val="0B713F"/>
                  </a:solidFill>
                </a:rPr>
                <a:t>Context / Situation.</a:t>
              </a:r>
              <a:endParaRPr sz="900">
                <a:solidFill>
                  <a:srgbClr val="0B713F"/>
                </a:solidFill>
              </a:endParaRPr>
            </a:p>
          </p:txBody>
        </p:sp>
      </p:grpSp>
      <p:grpSp>
        <p:nvGrpSpPr>
          <p:cNvPr id="468" name="Google Shape;468;p62"/>
          <p:cNvGrpSpPr/>
          <p:nvPr/>
        </p:nvGrpSpPr>
        <p:grpSpPr>
          <a:xfrm>
            <a:off x="4688303" y="4060197"/>
            <a:ext cx="4376728" cy="707078"/>
            <a:chOff x="1593000" y="2322568"/>
            <a:chExt cx="5957975" cy="643500"/>
          </a:xfrm>
        </p:grpSpPr>
        <p:sp>
          <p:nvSpPr>
            <p:cNvPr id="469" name="Google Shape;469;p6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2"/>
            <p:cNvSpPr/>
            <p:nvPr/>
          </p:nvSpPr>
          <p:spPr>
            <a:xfrm flipH="1">
              <a:off x="2283025" y="2322575"/>
              <a:ext cx="1844400" cy="642600"/>
            </a:xfrm>
            <a:prstGeom prst="rect">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2"/>
            <p:cNvSpPr/>
            <p:nvPr/>
          </p:nvSpPr>
          <p:spPr>
            <a:xfrm rot="-5400000">
              <a:off x="3501574" y="1934671"/>
              <a:ext cx="643356" cy="1419149"/>
            </a:xfrm>
            <a:prstGeom prst="flowChartOffpageConnector">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rgbClr val="FFFFFF"/>
                  </a:solidFill>
                </a:rPr>
                <a:t>Application and Lessons Learned </a:t>
              </a:r>
              <a:endParaRPr sz="1100">
                <a:solidFill>
                  <a:srgbClr val="FFFFFF"/>
                </a:solidFill>
              </a:endParaRPr>
            </a:p>
          </p:txBody>
        </p:sp>
        <p:sp>
          <p:nvSpPr>
            <p:cNvPr id="473" name="Google Shape;473;p62"/>
            <p:cNvSpPr/>
            <p:nvPr/>
          </p:nvSpPr>
          <p:spPr>
            <a:xfrm>
              <a:off x="1593000" y="2322568"/>
              <a:ext cx="690000" cy="642300"/>
            </a:xfrm>
            <a:prstGeom prst="rect">
              <a:avLst/>
            </a:prstGeom>
            <a:solidFill>
              <a:srgbClr val="0B7743"/>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2"/>
            <p:cNvSpPr/>
            <p:nvPr/>
          </p:nvSpPr>
          <p:spPr>
            <a:xfrm>
              <a:off x="1593000" y="2322575"/>
              <a:ext cx="690000" cy="642600"/>
            </a:xfrm>
            <a:prstGeom prst="rect">
              <a:avLst/>
            </a:prstGeom>
            <a:solidFill>
              <a:srgbClr val="0C81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rPr>
                <a:t>10</a:t>
              </a:r>
              <a:endParaRPr sz="2200">
                <a:solidFill>
                  <a:srgbClr val="FFFFFF"/>
                </a:solidFill>
              </a:endParaRPr>
            </a:p>
          </p:txBody>
        </p:sp>
        <p:sp>
          <p:nvSpPr>
            <p:cNvPr id="475" name="Google Shape;475;p6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0B713F"/>
                </a:buClr>
                <a:buSzPts val="900"/>
                <a:buChar char="●"/>
              </a:pPr>
              <a:r>
                <a:rPr lang="en" sz="900">
                  <a:solidFill>
                    <a:srgbClr val="0B713F"/>
                  </a:solidFill>
                </a:rPr>
                <a:t>How organizations can utilize the research findings </a:t>
              </a:r>
              <a:endParaRPr sz="900">
                <a:solidFill>
                  <a:srgbClr val="0B713F"/>
                </a:solidFill>
              </a:endParaRPr>
            </a:p>
            <a:p>
              <a:pPr marL="457200" lvl="0" indent="-285750" algn="l" rtl="0">
                <a:lnSpc>
                  <a:spcPct val="115000"/>
                </a:lnSpc>
                <a:spcBef>
                  <a:spcPts val="0"/>
                </a:spcBef>
                <a:spcAft>
                  <a:spcPts val="0"/>
                </a:spcAft>
                <a:buClr>
                  <a:srgbClr val="0B713F"/>
                </a:buClr>
                <a:buSzPts val="900"/>
                <a:buChar char="●"/>
              </a:pPr>
              <a:r>
                <a:rPr lang="en" sz="900">
                  <a:solidFill>
                    <a:srgbClr val="0B713F"/>
                  </a:solidFill>
                </a:rPr>
                <a:t>Lessons learned to transition towards a ZTA approach.</a:t>
              </a:r>
              <a:endParaRPr sz="900">
                <a:solidFill>
                  <a:srgbClr val="0B713F"/>
                </a:solidFill>
              </a:endParaRPr>
            </a:p>
          </p:txBody>
        </p:sp>
      </p:grpSp>
      <p:grpSp>
        <p:nvGrpSpPr>
          <p:cNvPr id="476" name="Google Shape;476;p62"/>
          <p:cNvGrpSpPr/>
          <p:nvPr/>
        </p:nvGrpSpPr>
        <p:grpSpPr>
          <a:xfrm>
            <a:off x="4688303" y="3340618"/>
            <a:ext cx="4376728" cy="707078"/>
            <a:chOff x="1593000" y="2322568"/>
            <a:chExt cx="5957975" cy="643500"/>
          </a:xfrm>
        </p:grpSpPr>
        <p:sp>
          <p:nvSpPr>
            <p:cNvPr id="477" name="Google Shape;477;p6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62"/>
            <p:cNvSpPr/>
            <p:nvPr/>
          </p:nvSpPr>
          <p:spPr>
            <a:xfrm flipH="1">
              <a:off x="2283025" y="2322575"/>
              <a:ext cx="1844400" cy="642600"/>
            </a:xfrm>
            <a:prstGeom prst="rect">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62"/>
            <p:cNvSpPr/>
            <p:nvPr/>
          </p:nvSpPr>
          <p:spPr>
            <a:xfrm rot="-5400000">
              <a:off x="3501574" y="1934671"/>
              <a:ext cx="643356" cy="1419149"/>
            </a:xfrm>
            <a:prstGeom prst="flowChartOffpageConnector">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6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rgbClr val="FFFFFF"/>
                  </a:solidFill>
                </a:rPr>
                <a:t>Verification &amp; Validation </a:t>
              </a:r>
              <a:endParaRPr sz="1100">
                <a:solidFill>
                  <a:srgbClr val="FFFFFF"/>
                </a:solidFill>
              </a:endParaRPr>
            </a:p>
          </p:txBody>
        </p:sp>
        <p:sp>
          <p:nvSpPr>
            <p:cNvPr id="481" name="Google Shape;481;p62"/>
            <p:cNvSpPr/>
            <p:nvPr/>
          </p:nvSpPr>
          <p:spPr>
            <a:xfrm>
              <a:off x="1593000" y="2322568"/>
              <a:ext cx="690000" cy="642300"/>
            </a:xfrm>
            <a:prstGeom prst="rect">
              <a:avLst/>
            </a:prstGeom>
            <a:solidFill>
              <a:srgbClr val="0B7743"/>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62"/>
            <p:cNvSpPr/>
            <p:nvPr/>
          </p:nvSpPr>
          <p:spPr>
            <a:xfrm>
              <a:off x="1593000" y="2322575"/>
              <a:ext cx="690000" cy="642600"/>
            </a:xfrm>
            <a:prstGeom prst="rect">
              <a:avLst/>
            </a:prstGeom>
            <a:solidFill>
              <a:srgbClr val="0C81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rPr>
                <a:t>9</a:t>
              </a:r>
              <a:endParaRPr sz="2200">
                <a:solidFill>
                  <a:srgbClr val="FFFFFF"/>
                </a:solidFill>
              </a:endParaRPr>
            </a:p>
          </p:txBody>
        </p:sp>
        <p:sp>
          <p:nvSpPr>
            <p:cNvPr id="483" name="Google Shape;483;p6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0B713F"/>
                </a:buClr>
                <a:buSzPts val="900"/>
                <a:buChar char="●"/>
              </a:pPr>
              <a:r>
                <a:rPr lang="en" sz="900">
                  <a:solidFill>
                    <a:srgbClr val="0B713F"/>
                  </a:solidFill>
                </a:rPr>
                <a:t>Ensure that the research and is connected to ZT principles.</a:t>
              </a:r>
              <a:endParaRPr sz="900">
                <a:solidFill>
                  <a:srgbClr val="0B713F"/>
                </a:solidFill>
              </a:endParaRPr>
            </a:p>
            <a:p>
              <a:pPr marL="457200" lvl="0" indent="-285750" algn="l" rtl="0">
                <a:lnSpc>
                  <a:spcPct val="115000"/>
                </a:lnSpc>
                <a:spcBef>
                  <a:spcPts val="0"/>
                </a:spcBef>
                <a:spcAft>
                  <a:spcPts val="0"/>
                </a:spcAft>
                <a:buClr>
                  <a:srgbClr val="0B713F"/>
                </a:buClr>
                <a:buSzPts val="900"/>
                <a:buChar char="●"/>
              </a:pPr>
              <a:r>
                <a:rPr lang="en" sz="900">
                  <a:solidFill>
                    <a:srgbClr val="0B713F"/>
                  </a:solidFill>
                </a:rPr>
                <a:t>Demonstrate how work ties back to ZT principles </a:t>
              </a:r>
              <a:endParaRPr sz="900">
                <a:solidFill>
                  <a:srgbClr val="0B713F"/>
                </a:solidFill>
              </a:endParaRPr>
            </a:p>
          </p:txBody>
        </p:sp>
      </p:grpSp>
      <p:grpSp>
        <p:nvGrpSpPr>
          <p:cNvPr id="484" name="Google Shape;484;p62"/>
          <p:cNvGrpSpPr/>
          <p:nvPr/>
        </p:nvGrpSpPr>
        <p:grpSpPr>
          <a:xfrm>
            <a:off x="4688303" y="2621009"/>
            <a:ext cx="4376728" cy="707078"/>
            <a:chOff x="1593000" y="2322568"/>
            <a:chExt cx="5957975" cy="643500"/>
          </a:xfrm>
        </p:grpSpPr>
        <p:sp>
          <p:nvSpPr>
            <p:cNvPr id="485" name="Google Shape;485;p6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2"/>
            <p:cNvSpPr/>
            <p:nvPr/>
          </p:nvSpPr>
          <p:spPr>
            <a:xfrm flipH="1">
              <a:off x="2283025" y="2322575"/>
              <a:ext cx="1844400" cy="642600"/>
            </a:xfrm>
            <a:prstGeom prst="rect">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62"/>
            <p:cNvSpPr/>
            <p:nvPr/>
          </p:nvSpPr>
          <p:spPr>
            <a:xfrm rot="-5400000">
              <a:off x="3501574" y="1934671"/>
              <a:ext cx="643356" cy="1419149"/>
            </a:xfrm>
            <a:prstGeom prst="flowChartOffpageConnector">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6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rgbClr val="FFFFFF"/>
                  </a:solidFill>
                </a:rPr>
                <a:t>Implementation</a:t>
              </a:r>
              <a:endParaRPr sz="1100">
                <a:solidFill>
                  <a:srgbClr val="FFFFFF"/>
                </a:solidFill>
              </a:endParaRPr>
            </a:p>
          </p:txBody>
        </p:sp>
        <p:sp>
          <p:nvSpPr>
            <p:cNvPr id="489" name="Google Shape;489;p62"/>
            <p:cNvSpPr/>
            <p:nvPr/>
          </p:nvSpPr>
          <p:spPr>
            <a:xfrm>
              <a:off x="1593000" y="2322568"/>
              <a:ext cx="690000" cy="642300"/>
            </a:xfrm>
            <a:prstGeom prst="rect">
              <a:avLst/>
            </a:prstGeom>
            <a:solidFill>
              <a:srgbClr val="0B7743"/>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62"/>
            <p:cNvSpPr/>
            <p:nvPr/>
          </p:nvSpPr>
          <p:spPr>
            <a:xfrm>
              <a:off x="1593000" y="2322575"/>
              <a:ext cx="690000" cy="642600"/>
            </a:xfrm>
            <a:prstGeom prst="rect">
              <a:avLst/>
            </a:prstGeom>
            <a:solidFill>
              <a:srgbClr val="0C81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rPr>
                <a:t>8</a:t>
              </a:r>
              <a:endParaRPr sz="2200">
                <a:solidFill>
                  <a:srgbClr val="FFFFFF"/>
                </a:solidFill>
              </a:endParaRPr>
            </a:p>
          </p:txBody>
        </p:sp>
        <p:sp>
          <p:nvSpPr>
            <p:cNvPr id="491" name="Google Shape;491;p6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0B713F"/>
                </a:buClr>
                <a:buSzPts val="900"/>
                <a:buChar char="●"/>
              </a:pPr>
              <a:r>
                <a:rPr lang="en" sz="900">
                  <a:solidFill>
                    <a:srgbClr val="0B713F"/>
                  </a:solidFill>
                </a:rPr>
                <a:t>Demo &amp; visuals showcasing ZTA aspects in both the paper and the presentation.</a:t>
              </a:r>
              <a:endParaRPr sz="900">
                <a:solidFill>
                  <a:srgbClr val="0B713F"/>
                </a:solidFill>
              </a:endParaRPr>
            </a:p>
          </p:txBody>
        </p:sp>
      </p:grpSp>
      <p:grpSp>
        <p:nvGrpSpPr>
          <p:cNvPr id="492" name="Google Shape;492;p62"/>
          <p:cNvGrpSpPr/>
          <p:nvPr/>
        </p:nvGrpSpPr>
        <p:grpSpPr>
          <a:xfrm>
            <a:off x="4688303" y="1901438"/>
            <a:ext cx="4376728" cy="707078"/>
            <a:chOff x="1593000" y="2322568"/>
            <a:chExt cx="5957975" cy="643500"/>
          </a:xfrm>
        </p:grpSpPr>
        <p:sp>
          <p:nvSpPr>
            <p:cNvPr id="493" name="Google Shape;493;p6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62"/>
            <p:cNvSpPr/>
            <p:nvPr/>
          </p:nvSpPr>
          <p:spPr>
            <a:xfrm flipH="1">
              <a:off x="2283025" y="2322575"/>
              <a:ext cx="1844400" cy="642600"/>
            </a:xfrm>
            <a:prstGeom prst="rect">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62"/>
            <p:cNvSpPr/>
            <p:nvPr/>
          </p:nvSpPr>
          <p:spPr>
            <a:xfrm rot="-5400000">
              <a:off x="3501574" y="1934671"/>
              <a:ext cx="643356" cy="1419149"/>
            </a:xfrm>
            <a:prstGeom prst="flowChartOffpageConnector">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6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chemeClr val="lt1"/>
                  </a:solidFill>
                </a:rPr>
                <a:t>Methodology and </a:t>
              </a:r>
              <a:r>
                <a:rPr lang="en" sz="1100">
                  <a:solidFill>
                    <a:srgbClr val="FFFFFF"/>
                  </a:solidFill>
                </a:rPr>
                <a:t>Research Design </a:t>
              </a:r>
              <a:endParaRPr sz="1100">
                <a:solidFill>
                  <a:srgbClr val="FFFFFF"/>
                </a:solidFill>
              </a:endParaRPr>
            </a:p>
          </p:txBody>
        </p:sp>
        <p:sp>
          <p:nvSpPr>
            <p:cNvPr id="497" name="Google Shape;497;p62"/>
            <p:cNvSpPr/>
            <p:nvPr/>
          </p:nvSpPr>
          <p:spPr>
            <a:xfrm>
              <a:off x="1593000" y="2322568"/>
              <a:ext cx="690000" cy="642300"/>
            </a:xfrm>
            <a:prstGeom prst="rect">
              <a:avLst/>
            </a:prstGeom>
            <a:solidFill>
              <a:srgbClr val="0B7743"/>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62"/>
            <p:cNvSpPr/>
            <p:nvPr/>
          </p:nvSpPr>
          <p:spPr>
            <a:xfrm>
              <a:off x="1593000" y="2322575"/>
              <a:ext cx="690000" cy="642600"/>
            </a:xfrm>
            <a:prstGeom prst="rect">
              <a:avLst/>
            </a:prstGeom>
            <a:solidFill>
              <a:srgbClr val="0C81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rPr>
                <a:t>7</a:t>
              </a:r>
              <a:endParaRPr sz="2200">
                <a:solidFill>
                  <a:srgbClr val="FFFFFF"/>
                </a:solidFill>
              </a:endParaRPr>
            </a:p>
          </p:txBody>
        </p:sp>
        <p:sp>
          <p:nvSpPr>
            <p:cNvPr id="499" name="Google Shape;499;p6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0B713F"/>
                </a:buClr>
                <a:buSzPts val="900"/>
                <a:buChar char="●"/>
              </a:pPr>
              <a:r>
                <a:rPr lang="en" sz="900">
                  <a:solidFill>
                    <a:srgbClr val="0B713F"/>
                  </a:solidFill>
                </a:rPr>
                <a:t>Parallel investigation of Azure and local VMs.</a:t>
              </a:r>
              <a:endParaRPr sz="900">
                <a:solidFill>
                  <a:srgbClr val="0B713F"/>
                </a:solidFill>
              </a:endParaRPr>
            </a:p>
            <a:p>
              <a:pPr marL="457200" lvl="0" indent="-285750" algn="l" rtl="0">
                <a:lnSpc>
                  <a:spcPct val="115000"/>
                </a:lnSpc>
                <a:spcBef>
                  <a:spcPts val="0"/>
                </a:spcBef>
                <a:spcAft>
                  <a:spcPts val="0"/>
                </a:spcAft>
                <a:buClr>
                  <a:srgbClr val="0B713F"/>
                </a:buClr>
                <a:buSzPts val="900"/>
                <a:buChar char="●"/>
              </a:pPr>
              <a:r>
                <a:rPr lang="en" sz="900">
                  <a:solidFill>
                    <a:srgbClr val="0B713F"/>
                  </a:solidFill>
                </a:rPr>
                <a:t>Major research points.</a:t>
              </a:r>
              <a:endParaRPr sz="900">
                <a:solidFill>
                  <a:srgbClr val="0B713F"/>
                </a:solidFill>
              </a:endParaRPr>
            </a:p>
          </p:txBody>
        </p:sp>
      </p:grpSp>
      <p:grpSp>
        <p:nvGrpSpPr>
          <p:cNvPr id="500" name="Google Shape;500;p62"/>
          <p:cNvGrpSpPr/>
          <p:nvPr/>
        </p:nvGrpSpPr>
        <p:grpSpPr>
          <a:xfrm>
            <a:off x="4688303" y="1181850"/>
            <a:ext cx="4376728" cy="707078"/>
            <a:chOff x="1593000" y="2322568"/>
            <a:chExt cx="5957975" cy="643500"/>
          </a:xfrm>
        </p:grpSpPr>
        <p:sp>
          <p:nvSpPr>
            <p:cNvPr id="501" name="Google Shape;501;p62"/>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62"/>
            <p:cNvSpPr/>
            <p:nvPr/>
          </p:nvSpPr>
          <p:spPr>
            <a:xfrm flipH="1">
              <a:off x="2283025" y="2322575"/>
              <a:ext cx="1844400" cy="642600"/>
            </a:xfrm>
            <a:prstGeom prst="rect">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62"/>
            <p:cNvSpPr/>
            <p:nvPr/>
          </p:nvSpPr>
          <p:spPr>
            <a:xfrm rot="-5400000">
              <a:off x="3501574" y="1934671"/>
              <a:ext cx="643356" cy="1419149"/>
            </a:xfrm>
            <a:prstGeom prst="flowChartOffpageConnector">
              <a:avLst/>
            </a:prstGeom>
            <a:solidFill>
              <a:srgbClr val="0B71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62"/>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100">
                  <a:solidFill>
                    <a:schemeClr val="lt1"/>
                  </a:solidFill>
                </a:rPr>
                <a:t>Concepts of Operations</a:t>
              </a:r>
              <a:endParaRPr sz="1100">
                <a:solidFill>
                  <a:srgbClr val="FFFFFF"/>
                </a:solidFill>
              </a:endParaRPr>
            </a:p>
          </p:txBody>
        </p:sp>
        <p:sp>
          <p:nvSpPr>
            <p:cNvPr id="505" name="Google Shape;505;p62"/>
            <p:cNvSpPr/>
            <p:nvPr/>
          </p:nvSpPr>
          <p:spPr>
            <a:xfrm>
              <a:off x="1593000" y="2322568"/>
              <a:ext cx="690000" cy="642300"/>
            </a:xfrm>
            <a:prstGeom prst="rect">
              <a:avLst/>
            </a:prstGeom>
            <a:solidFill>
              <a:srgbClr val="0B7743"/>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62"/>
            <p:cNvSpPr/>
            <p:nvPr/>
          </p:nvSpPr>
          <p:spPr>
            <a:xfrm>
              <a:off x="1593000" y="2322575"/>
              <a:ext cx="690000" cy="642600"/>
            </a:xfrm>
            <a:prstGeom prst="rect">
              <a:avLst/>
            </a:prstGeom>
            <a:solidFill>
              <a:srgbClr val="0C81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rPr>
                <a:t>6</a:t>
              </a:r>
              <a:endParaRPr sz="2200">
                <a:solidFill>
                  <a:srgbClr val="FFFFFF"/>
                </a:solidFill>
              </a:endParaRPr>
            </a:p>
          </p:txBody>
        </p:sp>
        <p:sp>
          <p:nvSpPr>
            <p:cNvPr id="507" name="Google Shape;507;p62"/>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0B713F"/>
                </a:buClr>
                <a:buSzPts val="900"/>
                <a:buChar char="●"/>
              </a:pPr>
              <a:r>
                <a:rPr lang="en" sz="900">
                  <a:solidFill>
                    <a:srgbClr val="0B713F"/>
                  </a:solidFill>
                </a:rPr>
                <a:t>Tools utilized in the project.</a:t>
              </a:r>
              <a:endParaRPr sz="900">
                <a:solidFill>
                  <a:srgbClr val="0B713F"/>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80"/>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Visualizing Our Data</a:t>
            </a:r>
            <a:endParaRPr/>
          </a:p>
        </p:txBody>
      </p:sp>
      <p:pic>
        <p:nvPicPr>
          <p:cNvPr id="699" name="Google Shape;699;p80" title="EnvoyDashboardDemo - Made with Clipchamp_1713128065232.mp4">
            <a:hlinkClick r:id="rId3"/>
          </p:cNvPr>
          <p:cNvPicPr preferRelativeResize="0"/>
          <p:nvPr/>
        </p:nvPicPr>
        <p:blipFill>
          <a:blip r:embed="rId4">
            <a:alphaModFix/>
          </a:blip>
          <a:stretch>
            <a:fillRect/>
          </a:stretch>
        </p:blipFill>
        <p:spPr>
          <a:xfrm>
            <a:off x="1198250" y="1026575"/>
            <a:ext cx="6165802" cy="3468263"/>
          </a:xfrm>
          <a:prstGeom prst="rect">
            <a:avLst/>
          </a:prstGeom>
          <a:noFill/>
          <a:ln>
            <a:noFill/>
          </a:ln>
        </p:spPr>
      </p:pic>
      <p:sp>
        <p:nvSpPr>
          <p:cNvPr id="700" name="Google Shape;700;p80"/>
          <p:cNvSpPr txBox="1"/>
          <p:nvPr/>
        </p:nvSpPr>
        <p:spPr>
          <a:xfrm>
            <a:off x="7987363" y="154900"/>
            <a:ext cx="1269000" cy="27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rPr>
              <a:t>We Used:</a:t>
            </a:r>
            <a:endParaRPr sz="1100">
              <a:solidFill>
                <a:schemeClr val="dk1"/>
              </a:solidFill>
            </a:endParaRPr>
          </a:p>
        </p:txBody>
      </p:sp>
      <p:sp>
        <p:nvSpPr>
          <p:cNvPr id="701" name="Google Shape;701;p80"/>
          <p:cNvSpPr txBox="1"/>
          <p:nvPr/>
        </p:nvSpPr>
        <p:spPr>
          <a:xfrm>
            <a:off x="7580325" y="2808775"/>
            <a:ext cx="1457400" cy="30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rPr>
              <a:t>CNCF Alternatives:</a:t>
            </a:r>
            <a:endParaRPr sz="1100">
              <a:solidFill>
                <a:schemeClr val="dk1"/>
              </a:solidFill>
            </a:endParaRPr>
          </a:p>
        </p:txBody>
      </p:sp>
      <p:pic>
        <p:nvPicPr>
          <p:cNvPr id="702" name="Google Shape;702;p80"/>
          <p:cNvPicPr preferRelativeResize="0"/>
          <p:nvPr/>
        </p:nvPicPr>
        <p:blipFill>
          <a:blip r:embed="rId5">
            <a:alphaModFix/>
          </a:blip>
          <a:stretch>
            <a:fillRect/>
          </a:stretch>
        </p:blipFill>
        <p:spPr>
          <a:xfrm>
            <a:off x="8259613" y="428788"/>
            <a:ext cx="724475" cy="724475"/>
          </a:xfrm>
          <a:prstGeom prst="rect">
            <a:avLst/>
          </a:prstGeom>
          <a:noFill/>
          <a:ln>
            <a:noFill/>
          </a:ln>
        </p:spPr>
      </p:pic>
      <p:pic>
        <p:nvPicPr>
          <p:cNvPr id="703" name="Google Shape;703;p80"/>
          <p:cNvPicPr preferRelativeResize="0"/>
          <p:nvPr/>
        </p:nvPicPr>
        <p:blipFill>
          <a:blip r:embed="rId6">
            <a:alphaModFix/>
          </a:blip>
          <a:stretch>
            <a:fillRect/>
          </a:stretch>
        </p:blipFill>
        <p:spPr>
          <a:xfrm>
            <a:off x="8011388" y="3111777"/>
            <a:ext cx="595300" cy="528375"/>
          </a:xfrm>
          <a:prstGeom prst="rect">
            <a:avLst/>
          </a:prstGeom>
          <a:noFill/>
          <a:ln>
            <a:noFill/>
          </a:ln>
        </p:spPr>
      </p:pic>
      <p:pic>
        <p:nvPicPr>
          <p:cNvPr id="704" name="Google Shape;704;p80"/>
          <p:cNvPicPr preferRelativeResize="0"/>
          <p:nvPr/>
        </p:nvPicPr>
        <p:blipFill>
          <a:blip r:embed="rId7">
            <a:alphaModFix/>
          </a:blip>
          <a:stretch>
            <a:fillRect/>
          </a:stretch>
        </p:blipFill>
        <p:spPr>
          <a:xfrm>
            <a:off x="7600635" y="3905675"/>
            <a:ext cx="1416776" cy="273900"/>
          </a:xfrm>
          <a:prstGeom prst="rect">
            <a:avLst/>
          </a:prstGeom>
          <a:noFill/>
          <a:ln>
            <a:noFill/>
          </a:ln>
        </p:spPr>
      </p:pic>
      <p:sp>
        <p:nvSpPr>
          <p:cNvPr id="2" name="TextBox 1">
            <a:extLst>
              <a:ext uri="{FF2B5EF4-FFF2-40B4-BE49-F238E27FC236}">
                <a16:creationId xmlns:a16="http://schemas.microsoft.com/office/drawing/2014/main" id="{B9CBC460-678B-2A80-F4F7-29C4BF651F55}"/>
              </a:ext>
            </a:extLst>
          </p:cNvPr>
          <p:cNvSpPr txBox="1"/>
          <p:nvPr/>
        </p:nvSpPr>
        <p:spPr>
          <a:xfrm>
            <a:off x="1053137" y="4767263"/>
            <a:ext cx="4319751" cy="307777"/>
          </a:xfrm>
          <a:prstGeom prst="rect">
            <a:avLst/>
          </a:prstGeom>
          <a:noFill/>
        </p:spPr>
        <p:txBody>
          <a:bodyPr wrap="square" rtlCol="0">
            <a:spAutoFit/>
          </a:bodyPr>
          <a:lstStyle/>
          <a:p>
            <a:r>
              <a:rPr lang="en-US" dirty="0"/>
              <a:t>Link: </a:t>
            </a:r>
            <a:r>
              <a:rPr lang="en-US" dirty="0">
                <a:hlinkClick r:id="rId8"/>
              </a:rPr>
              <a:t>Splunk Demo</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9"/>
                                        </p:tgtEl>
                                        <p:attrNameLst>
                                          <p:attrName>style.visibility</p:attrName>
                                        </p:attrNameLst>
                                      </p:cBhvr>
                                      <p:to>
                                        <p:strVal val="visible"/>
                                      </p:to>
                                    </p:set>
                                    <p:animEffect transition="in" filter="fade">
                                      <p:cBhvr>
                                        <p:cTn id="7" dur="1000"/>
                                        <p:tgtEl>
                                          <p:spTgt spid="6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81"/>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Verification &amp; Validation</a:t>
            </a:r>
            <a:endParaRPr/>
          </a:p>
        </p:txBody>
      </p:sp>
      <p:sp>
        <p:nvSpPr>
          <p:cNvPr id="710" name="Google Shape;710;p81"/>
          <p:cNvSpPr txBox="1">
            <a:spLocks noGrp="1"/>
          </p:cNvSpPr>
          <p:nvPr>
            <p:ph type="body" idx="1"/>
          </p:nvPr>
        </p:nvSpPr>
        <p:spPr>
          <a:xfrm>
            <a:off x="1465859" y="1593056"/>
            <a:ext cx="7049400" cy="2316000"/>
          </a:xfrm>
          <a:prstGeom prst="rect">
            <a:avLst/>
          </a:prstGeom>
        </p:spPr>
        <p:txBody>
          <a:bodyPr spcFirstLastPara="1" wrap="square" lIns="68575" tIns="34275" rIns="68575" bIns="34275" anchor="t" anchorCtr="0">
            <a:normAutofit/>
          </a:bodyPr>
          <a:lstStyle/>
          <a:p>
            <a:pPr marL="0" lvl="0" indent="0" algn="just" rtl="0">
              <a:lnSpc>
                <a:spcPct val="115000"/>
              </a:lnSpc>
              <a:spcBef>
                <a:spcPts val="800"/>
              </a:spcBef>
              <a:spcAft>
                <a:spcPts val="0"/>
              </a:spcAft>
              <a:buNone/>
            </a:pPr>
            <a:r>
              <a:rPr lang="en" sz="1400"/>
              <a:t>We verified and validated our solutions by conducting tests and experiments with </a:t>
            </a:r>
            <a:r>
              <a:rPr lang="en" sz="1400" b="1"/>
              <a:t>Nmap</a:t>
            </a:r>
            <a:r>
              <a:rPr lang="en" sz="1400"/>
              <a:t>. This included tests for the functionality of CNCF tools in enforcing Zero Trust principles, evaluating the effectiveness of access controls and validation mechanisms, and ensuring compliance with security standards and best practices. </a:t>
            </a:r>
            <a:endParaRPr sz="1400"/>
          </a:p>
          <a:p>
            <a:pPr marL="0" lvl="0" indent="0" algn="just" rtl="0">
              <a:lnSpc>
                <a:spcPct val="115000"/>
              </a:lnSpc>
              <a:spcBef>
                <a:spcPts val="800"/>
              </a:spcBef>
              <a:spcAft>
                <a:spcPts val="0"/>
              </a:spcAft>
              <a:buNone/>
            </a:pPr>
            <a:r>
              <a:rPr lang="en" sz="1400"/>
              <a:t>Additionally, we solicited feedback from stakeholders (MITRE &amp; mentor professor) and incorporated their input to refine our solutions further.</a:t>
            </a:r>
            <a:endParaRPr sz="1400"/>
          </a:p>
        </p:txBody>
      </p:sp>
      <p:pic>
        <p:nvPicPr>
          <p:cNvPr id="712" name="Google Shape;712;p81"/>
          <p:cNvPicPr preferRelativeResize="0"/>
          <p:nvPr/>
        </p:nvPicPr>
        <p:blipFill>
          <a:blip r:embed="rId3">
            <a:alphaModFix/>
          </a:blip>
          <a:stretch>
            <a:fillRect/>
          </a:stretch>
        </p:blipFill>
        <p:spPr>
          <a:xfrm>
            <a:off x="7259975" y="0"/>
            <a:ext cx="1839424" cy="12263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82"/>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Nmap</a:t>
            </a:r>
            <a:endParaRPr/>
          </a:p>
        </p:txBody>
      </p:sp>
      <p:sp>
        <p:nvSpPr>
          <p:cNvPr id="718" name="Google Shape;718;p82"/>
          <p:cNvSpPr txBox="1">
            <a:spLocks noGrp="1"/>
          </p:cNvSpPr>
          <p:nvPr>
            <p:ph type="body" idx="1"/>
          </p:nvPr>
        </p:nvSpPr>
        <p:spPr>
          <a:xfrm>
            <a:off x="1345550" y="1604425"/>
            <a:ext cx="4356000" cy="2759100"/>
          </a:xfrm>
          <a:prstGeom prst="rect">
            <a:avLst/>
          </a:prstGeom>
        </p:spPr>
        <p:txBody>
          <a:bodyPr spcFirstLastPara="1" wrap="square" lIns="68575" tIns="34275" rIns="68575" bIns="34275" anchor="t" anchorCtr="0">
            <a:normAutofit/>
          </a:bodyPr>
          <a:lstStyle/>
          <a:p>
            <a:pPr marL="457200" lvl="0" indent="-317500" algn="just" rtl="0">
              <a:lnSpc>
                <a:spcPct val="115000"/>
              </a:lnSpc>
              <a:spcBef>
                <a:spcPts val="800"/>
              </a:spcBef>
              <a:spcAft>
                <a:spcPts val="0"/>
              </a:spcAft>
              <a:buSzPts val="1400"/>
              <a:buChar char="●"/>
            </a:pPr>
            <a:r>
              <a:rPr lang="en" sz="1400"/>
              <a:t>Nmap helps scanning cloud VMs on Azure due to its versatility, open-source nature, and cross-platform compatibility. </a:t>
            </a:r>
            <a:endParaRPr sz="1400"/>
          </a:p>
          <a:p>
            <a:pPr marL="457200" lvl="0" indent="0" algn="just" rtl="0">
              <a:lnSpc>
                <a:spcPct val="115000"/>
              </a:lnSpc>
              <a:spcBef>
                <a:spcPts val="800"/>
              </a:spcBef>
              <a:spcAft>
                <a:spcPts val="0"/>
              </a:spcAft>
              <a:buNone/>
            </a:pPr>
            <a:endParaRPr sz="1000"/>
          </a:p>
          <a:p>
            <a:pPr marL="457200" lvl="0" indent="-317500" algn="just" rtl="0">
              <a:lnSpc>
                <a:spcPct val="115000"/>
              </a:lnSpc>
              <a:spcBef>
                <a:spcPts val="800"/>
              </a:spcBef>
              <a:spcAft>
                <a:spcPts val="0"/>
              </a:spcAft>
              <a:buSzPts val="1400"/>
              <a:buChar char="●"/>
            </a:pPr>
            <a:r>
              <a:rPr lang="en" sz="1400"/>
              <a:t>It offers comprehensive scanning techniques, scripting capabilities, and potential integration with Azure for network security assessments. However, adherence to Azure's security policies is crucial when using Nmap in Azure environments.</a:t>
            </a:r>
            <a:endParaRPr sz="1400"/>
          </a:p>
        </p:txBody>
      </p:sp>
      <p:sp>
        <p:nvSpPr>
          <p:cNvPr id="720" name="Google Shape;720;p82"/>
          <p:cNvSpPr txBox="1">
            <a:spLocks noGrp="1"/>
          </p:cNvSpPr>
          <p:nvPr>
            <p:ph type="body" idx="2"/>
          </p:nvPr>
        </p:nvSpPr>
        <p:spPr>
          <a:xfrm>
            <a:off x="1465859" y="1062633"/>
            <a:ext cx="7049400" cy="4656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Why Nmap?</a:t>
            </a:r>
            <a:endParaRPr/>
          </a:p>
        </p:txBody>
      </p:sp>
      <p:pic>
        <p:nvPicPr>
          <p:cNvPr id="721" name="Google Shape;721;p82"/>
          <p:cNvPicPr preferRelativeResize="0"/>
          <p:nvPr/>
        </p:nvPicPr>
        <p:blipFill>
          <a:blip r:embed="rId3">
            <a:alphaModFix/>
          </a:blip>
          <a:stretch>
            <a:fillRect/>
          </a:stretch>
        </p:blipFill>
        <p:spPr>
          <a:xfrm>
            <a:off x="6001650" y="1528225"/>
            <a:ext cx="2818676" cy="1879125"/>
          </a:xfrm>
          <a:prstGeom prst="rect">
            <a:avLst/>
          </a:prstGeom>
          <a:noFill/>
          <a:ln>
            <a:noFill/>
          </a:ln>
        </p:spPr>
      </p:pic>
      <p:sp>
        <p:nvSpPr>
          <p:cNvPr id="722" name="Google Shape;722;p82"/>
          <p:cNvSpPr txBox="1"/>
          <p:nvPr/>
        </p:nvSpPr>
        <p:spPr>
          <a:xfrm>
            <a:off x="6663088" y="3483375"/>
            <a:ext cx="1495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u="sng">
                <a:solidFill>
                  <a:schemeClr val="hlink"/>
                </a:solidFill>
                <a:hlinkClick r:id="rId4"/>
              </a:rPr>
              <a:t>https://shorturl.at/ginX5</a:t>
            </a:r>
            <a:r>
              <a:rPr lang="en" sz="1000"/>
              <a:t> </a:t>
            </a:r>
            <a:endParaRPr sz="10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sp>
        <p:nvSpPr>
          <p:cNvPr id="727" name="Google Shape;727;p83"/>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Nmap </a:t>
            </a:r>
            <a:endParaRPr/>
          </a:p>
        </p:txBody>
      </p:sp>
      <p:sp>
        <p:nvSpPr>
          <p:cNvPr id="728" name="Google Shape;728;p83"/>
          <p:cNvSpPr txBox="1">
            <a:spLocks noGrp="1"/>
          </p:cNvSpPr>
          <p:nvPr>
            <p:ph type="body" idx="1"/>
          </p:nvPr>
        </p:nvSpPr>
        <p:spPr>
          <a:xfrm>
            <a:off x="1521825" y="1175575"/>
            <a:ext cx="7622100" cy="39120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sz="1400"/>
              <a:t>Checking for user availability </a:t>
            </a:r>
            <a:endParaRPr sz="1400"/>
          </a:p>
        </p:txBody>
      </p:sp>
      <p:pic>
        <p:nvPicPr>
          <p:cNvPr id="729" name="Google Shape;729;p83"/>
          <p:cNvPicPr preferRelativeResize="0"/>
          <p:nvPr/>
        </p:nvPicPr>
        <p:blipFill>
          <a:blip r:embed="rId3">
            <a:alphaModFix/>
          </a:blip>
          <a:stretch>
            <a:fillRect/>
          </a:stretch>
        </p:blipFill>
        <p:spPr>
          <a:xfrm>
            <a:off x="1044854" y="1574725"/>
            <a:ext cx="8099071" cy="3466450"/>
          </a:xfrm>
          <a:prstGeom prst="rect">
            <a:avLst/>
          </a:prstGeom>
          <a:noFill/>
          <a:ln>
            <a:noFill/>
          </a:ln>
        </p:spPr>
      </p:pic>
      <p:pic>
        <p:nvPicPr>
          <p:cNvPr id="731" name="Google Shape;731;p83"/>
          <p:cNvPicPr preferRelativeResize="0"/>
          <p:nvPr/>
        </p:nvPicPr>
        <p:blipFill>
          <a:blip r:embed="rId4">
            <a:alphaModFix/>
          </a:blip>
          <a:stretch>
            <a:fillRect/>
          </a:stretch>
        </p:blipFill>
        <p:spPr>
          <a:xfrm>
            <a:off x="7535275" y="12"/>
            <a:ext cx="1564137" cy="104276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84"/>
          <p:cNvSpPr txBox="1">
            <a:spLocks noGrp="1"/>
          </p:cNvSpPr>
          <p:nvPr>
            <p:ph type="title"/>
          </p:nvPr>
        </p:nvSpPr>
        <p:spPr>
          <a:xfrm>
            <a:off x="1341060" y="-397575"/>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Nmap Scans</a:t>
            </a:r>
            <a:endParaRPr/>
          </a:p>
        </p:txBody>
      </p:sp>
      <p:sp>
        <p:nvSpPr>
          <p:cNvPr id="737" name="Google Shape;737;p84"/>
          <p:cNvSpPr txBox="1">
            <a:spLocks noGrp="1"/>
          </p:cNvSpPr>
          <p:nvPr>
            <p:ph type="body" idx="1"/>
          </p:nvPr>
        </p:nvSpPr>
        <p:spPr>
          <a:xfrm>
            <a:off x="1465850" y="671350"/>
            <a:ext cx="6799800" cy="4021200"/>
          </a:xfrm>
          <a:prstGeom prst="rect">
            <a:avLst/>
          </a:prstGeom>
        </p:spPr>
        <p:txBody>
          <a:bodyPr spcFirstLastPara="1" wrap="square" lIns="68575" tIns="34275" rIns="68575" bIns="34275" anchor="t" anchorCtr="0">
            <a:normAutofit/>
          </a:bodyPr>
          <a:lstStyle/>
          <a:p>
            <a:pPr marL="0" lvl="0" indent="0" algn="l" rtl="0">
              <a:lnSpc>
                <a:spcPct val="115000"/>
              </a:lnSpc>
              <a:spcBef>
                <a:spcPts val="800"/>
              </a:spcBef>
              <a:spcAft>
                <a:spcPts val="0"/>
              </a:spcAft>
              <a:buNone/>
            </a:pPr>
            <a:r>
              <a:rPr lang="en" sz="1400"/>
              <a:t>TCP SYN  “-sS nmap IP”</a:t>
            </a:r>
            <a:endParaRPr sz="1400"/>
          </a:p>
          <a:p>
            <a:pPr marL="0" lvl="0" indent="0" algn="l" rtl="0">
              <a:lnSpc>
                <a:spcPct val="115000"/>
              </a:lnSpc>
              <a:spcBef>
                <a:spcPts val="800"/>
              </a:spcBef>
              <a:spcAft>
                <a:spcPts val="0"/>
              </a:spcAft>
              <a:buNone/>
            </a:pPr>
            <a:r>
              <a:rPr lang="en" sz="1400"/>
              <a:t>TCP connect “-sT nmap IP”</a:t>
            </a:r>
            <a:endParaRPr sz="1400"/>
          </a:p>
          <a:p>
            <a:pPr marL="0" lvl="0" indent="0" algn="l" rtl="0">
              <a:lnSpc>
                <a:spcPct val="115000"/>
              </a:lnSpc>
              <a:spcBef>
                <a:spcPts val="800"/>
              </a:spcBef>
              <a:spcAft>
                <a:spcPts val="0"/>
              </a:spcAft>
              <a:buNone/>
            </a:pPr>
            <a:r>
              <a:rPr lang="en" sz="1400"/>
              <a:t>Version detection “-sV nmap IP”</a:t>
            </a:r>
            <a:endParaRPr sz="1400"/>
          </a:p>
          <a:p>
            <a:pPr marL="0" lvl="0" indent="0" algn="l" rtl="0">
              <a:lnSpc>
                <a:spcPct val="115000"/>
              </a:lnSpc>
              <a:spcBef>
                <a:spcPts val="800"/>
              </a:spcBef>
              <a:spcAft>
                <a:spcPts val="0"/>
              </a:spcAft>
              <a:buNone/>
            </a:pPr>
            <a:r>
              <a:rPr lang="en" sz="1400"/>
              <a:t>UDP “-sU nmap IP”</a:t>
            </a:r>
            <a:endParaRPr sz="1400"/>
          </a:p>
        </p:txBody>
      </p:sp>
      <p:sp>
        <p:nvSpPr>
          <p:cNvPr id="738" name="Google Shape;738;p84"/>
          <p:cNvSpPr txBox="1">
            <a:spLocks noGrp="1"/>
          </p:cNvSpPr>
          <p:nvPr>
            <p:ph type="sldNum" idx="12"/>
          </p:nvPr>
        </p:nvSpPr>
        <p:spPr>
          <a:xfrm>
            <a:off x="6457950" y="4767263"/>
            <a:ext cx="2057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24</a:t>
            </a:fld>
            <a:r>
              <a:rPr lang="en"/>
              <a:t>  |  George Mason University</a:t>
            </a:r>
            <a:endParaRPr/>
          </a:p>
        </p:txBody>
      </p:sp>
      <p:pic>
        <p:nvPicPr>
          <p:cNvPr id="739" name="Google Shape;739;p84"/>
          <p:cNvPicPr preferRelativeResize="0"/>
          <p:nvPr/>
        </p:nvPicPr>
        <p:blipFill>
          <a:blip r:embed="rId3">
            <a:alphaModFix/>
          </a:blip>
          <a:stretch>
            <a:fillRect/>
          </a:stretch>
        </p:blipFill>
        <p:spPr>
          <a:xfrm>
            <a:off x="984475" y="2202450"/>
            <a:ext cx="8159527" cy="2764201"/>
          </a:xfrm>
          <a:prstGeom prst="rect">
            <a:avLst/>
          </a:prstGeom>
          <a:noFill/>
          <a:ln>
            <a:noFill/>
          </a:ln>
        </p:spPr>
      </p:pic>
      <p:pic>
        <p:nvPicPr>
          <p:cNvPr id="740" name="Google Shape;740;p84"/>
          <p:cNvPicPr preferRelativeResize="0"/>
          <p:nvPr/>
        </p:nvPicPr>
        <p:blipFill>
          <a:blip r:embed="rId4">
            <a:alphaModFix/>
          </a:blip>
          <a:stretch>
            <a:fillRect/>
          </a:stretch>
        </p:blipFill>
        <p:spPr>
          <a:xfrm>
            <a:off x="7016200" y="38119"/>
            <a:ext cx="2057400" cy="137160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85"/>
          <p:cNvSpPr txBox="1">
            <a:spLocks noGrp="1"/>
          </p:cNvSpPr>
          <p:nvPr>
            <p:ph type="title"/>
          </p:nvPr>
        </p:nvSpPr>
        <p:spPr>
          <a:xfrm>
            <a:off x="1013460" y="5505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Nmap Penetration Testing</a:t>
            </a:r>
            <a:endParaRPr/>
          </a:p>
        </p:txBody>
      </p:sp>
      <p:sp>
        <p:nvSpPr>
          <p:cNvPr id="746" name="Google Shape;746;p85"/>
          <p:cNvSpPr txBox="1">
            <a:spLocks noGrp="1"/>
          </p:cNvSpPr>
          <p:nvPr>
            <p:ph type="body" idx="1"/>
          </p:nvPr>
        </p:nvSpPr>
        <p:spPr>
          <a:xfrm>
            <a:off x="2328530" y="1933361"/>
            <a:ext cx="4011000" cy="1979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endParaRPr/>
          </a:p>
        </p:txBody>
      </p:sp>
      <p:sp>
        <p:nvSpPr>
          <p:cNvPr id="747" name="Google Shape;747;p85"/>
          <p:cNvSpPr txBox="1">
            <a:spLocks noGrp="1"/>
          </p:cNvSpPr>
          <p:nvPr>
            <p:ph type="sldNum" idx="12"/>
          </p:nvPr>
        </p:nvSpPr>
        <p:spPr>
          <a:xfrm>
            <a:off x="6457950" y="4767263"/>
            <a:ext cx="2057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25</a:t>
            </a:fld>
            <a:r>
              <a:rPr lang="en"/>
              <a:t>  |  George Mason University</a:t>
            </a:r>
            <a:endParaRPr/>
          </a:p>
        </p:txBody>
      </p:sp>
      <p:pic>
        <p:nvPicPr>
          <p:cNvPr id="748" name="Google Shape;748;p85"/>
          <p:cNvPicPr preferRelativeResize="0"/>
          <p:nvPr/>
        </p:nvPicPr>
        <p:blipFill>
          <a:blip r:embed="rId3">
            <a:alphaModFix/>
          </a:blip>
          <a:stretch>
            <a:fillRect/>
          </a:stretch>
        </p:blipFill>
        <p:spPr>
          <a:xfrm>
            <a:off x="1013450" y="1787775"/>
            <a:ext cx="8130550" cy="3196450"/>
          </a:xfrm>
          <a:prstGeom prst="rect">
            <a:avLst/>
          </a:prstGeom>
          <a:noFill/>
          <a:ln>
            <a:noFill/>
          </a:ln>
        </p:spPr>
      </p:pic>
      <p:pic>
        <p:nvPicPr>
          <p:cNvPr id="749" name="Google Shape;749;p85"/>
          <p:cNvPicPr preferRelativeResize="0"/>
          <p:nvPr/>
        </p:nvPicPr>
        <p:blipFill>
          <a:blip r:embed="rId4">
            <a:alphaModFix/>
          </a:blip>
          <a:stretch>
            <a:fillRect/>
          </a:stretch>
        </p:blipFill>
        <p:spPr>
          <a:xfrm>
            <a:off x="7086975" y="55050"/>
            <a:ext cx="1973126" cy="13154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86"/>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Penetration Testing</a:t>
            </a:r>
            <a:endParaRPr/>
          </a:p>
        </p:txBody>
      </p:sp>
      <p:pic>
        <p:nvPicPr>
          <p:cNvPr id="756" name="Google Shape;756;p86"/>
          <p:cNvPicPr preferRelativeResize="0"/>
          <p:nvPr/>
        </p:nvPicPr>
        <p:blipFill>
          <a:blip r:embed="rId3">
            <a:alphaModFix/>
          </a:blip>
          <a:stretch>
            <a:fillRect/>
          </a:stretch>
        </p:blipFill>
        <p:spPr>
          <a:xfrm>
            <a:off x="995119" y="1231462"/>
            <a:ext cx="8148879" cy="3298562"/>
          </a:xfrm>
          <a:prstGeom prst="rect">
            <a:avLst/>
          </a:prstGeom>
          <a:noFill/>
          <a:ln>
            <a:noFill/>
          </a:ln>
        </p:spPr>
      </p:pic>
      <p:pic>
        <p:nvPicPr>
          <p:cNvPr id="757" name="Google Shape;757;p86"/>
          <p:cNvPicPr preferRelativeResize="0"/>
          <p:nvPr/>
        </p:nvPicPr>
        <p:blipFill>
          <a:blip r:embed="rId4">
            <a:alphaModFix/>
          </a:blip>
          <a:stretch>
            <a:fillRect/>
          </a:stretch>
        </p:blipFill>
        <p:spPr>
          <a:xfrm>
            <a:off x="7629625" y="54950"/>
            <a:ext cx="1408865" cy="9392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87"/>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sz="2700"/>
              <a:t>Connection &amp; Relevance to ZTA Principles</a:t>
            </a:r>
            <a:endParaRPr sz="2700"/>
          </a:p>
        </p:txBody>
      </p:sp>
      <p:sp>
        <p:nvSpPr>
          <p:cNvPr id="763" name="Google Shape;763;p87"/>
          <p:cNvSpPr txBox="1">
            <a:spLocks noGrp="1"/>
          </p:cNvSpPr>
          <p:nvPr>
            <p:ph type="body" idx="1"/>
          </p:nvPr>
        </p:nvSpPr>
        <p:spPr>
          <a:xfrm>
            <a:off x="1389650" y="1246425"/>
            <a:ext cx="7357200" cy="3794700"/>
          </a:xfrm>
          <a:prstGeom prst="rect">
            <a:avLst/>
          </a:prstGeom>
        </p:spPr>
        <p:txBody>
          <a:bodyPr spcFirstLastPara="1" wrap="square" lIns="68575" tIns="34275" rIns="68575" bIns="34275" anchor="t" anchorCtr="0">
            <a:normAutofit/>
          </a:bodyPr>
          <a:lstStyle/>
          <a:p>
            <a:pPr marL="457200" lvl="0" indent="-313055" algn="l" rtl="0">
              <a:lnSpc>
                <a:spcPct val="115000"/>
              </a:lnSpc>
              <a:spcBef>
                <a:spcPts val="800"/>
              </a:spcBef>
              <a:spcAft>
                <a:spcPts val="0"/>
              </a:spcAft>
              <a:buSzPts val="1330"/>
              <a:buChar char="●"/>
            </a:pPr>
            <a:r>
              <a:rPr lang="en" sz="1330"/>
              <a:t>The Cloud-Based VM Setup within the Azure Environment enforces</a:t>
            </a:r>
            <a:r>
              <a:rPr lang="en" sz="1330" b="1"/>
              <a:t> the principle of least privilege</a:t>
            </a:r>
            <a:r>
              <a:rPr lang="en" sz="1330"/>
              <a:t>, ensuring no inherent trust for entities inside or outside the network perimeter.</a:t>
            </a:r>
            <a:endParaRPr sz="1330"/>
          </a:p>
          <a:p>
            <a:pPr marL="457200" lvl="0" indent="-313055" algn="l" rtl="0">
              <a:lnSpc>
                <a:spcPct val="115000"/>
              </a:lnSpc>
              <a:spcBef>
                <a:spcPts val="0"/>
              </a:spcBef>
              <a:spcAft>
                <a:spcPts val="0"/>
              </a:spcAft>
              <a:buSzPts val="1330"/>
              <a:buChar char="●"/>
            </a:pPr>
            <a:r>
              <a:rPr lang="en" sz="1330"/>
              <a:t>Integration with SPIFFE_SPIRE, Vault, and Envoy facilitates </a:t>
            </a:r>
            <a:r>
              <a:rPr lang="en" sz="1330" b="1"/>
              <a:t>robust authentication mechanisms </a:t>
            </a:r>
            <a:r>
              <a:rPr lang="en" sz="1330"/>
              <a:t>and secure communication channels.</a:t>
            </a:r>
            <a:endParaRPr sz="1330"/>
          </a:p>
          <a:p>
            <a:pPr marL="457200" lvl="0" indent="-313055" algn="l" rtl="0">
              <a:lnSpc>
                <a:spcPct val="115000"/>
              </a:lnSpc>
              <a:spcBef>
                <a:spcPts val="0"/>
              </a:spcBef>
              <a:spcAft>
                <a:spcPts val="0"/>
              </a:spcAft>
              <a:buSzPts val="1330"/>
              <a:buChar char="●"/>
            </a:pPr>
            <a:r>
              <a:rPr lang="en" sz="1330"/>
              <a:t>SPIFFE_SPIRE generates and manages SPIFFE IDs and X.509 SVID certificates, ensuring </a:t>
            </a:r>
            <a:r>
              <a:rPr lang="en" sz="1330" b="1"/>
              <a:t>strict identity verification for services</a:t>
            </a:r>
            <a:r>
              <a:rPr lang="en" sz="1330"/>
              <a:t>.</a:t>
            </a:r>
            <a:endParaRPr sz="1330"/>
          </a:p>
          <a:p>
            <a:pPr marL="457200" lvl="0" indent="-313055" algn="l" rtl="0">
              <a:lnSpc>
                <a:spcPct val="115000"/>
              </a:lnSpc>
              <a:spcBef>
                <a:spcPts val="0"/>
              </a:spcBef>
              <a:spcAft>
                <a:spcPts val="0"/>
              </a:spcAft>
              <a:buSzPts val="1330"/>
              <a:buChar char="●"/>
            </a:pPr>
            <a:r>
              <a:rPr lang="en" sz="1330"/>
              <a:t>Vault serves as a centralized repository for managing secrets and</a:t>
            </a:r>
            <a:r>
              <a:rPr lang="en" sz="1330" b="1"/>
              <a:t> providing access control</a:t>
            </a:r>
            <a:r>
              <a:rPr lang="en" sz="1330"/>
              <a:t>.</a:t>
            </a:r>
            <a:endParaRPr sz="1330"/>
          </a:p>
          <a:p>
            <a:pPr marL="457200" lvl="0" indent="-313055" algn="l" rtl="0">
              <a:lnSpc>
                <a:spcPct val="115000"/>
              </a:lnSpc>
              <a:spcBef>
                <a:spcPts val="0"/>
              </a:spcBef>
              <a:spcAft>
                <a:spcPts val="0"/>
              </a:spcAft>
              <a:buSzPts val="1330"/>
              <a:buChar char="●"/>
            </a:pPr>
            <a:r>
              <a:rPr lang="en" sz="1330"/>
              <a:t>Envoy enforces access controls and establishes mutual TLS connections for </a:t>
            </a:r>
            <a:r>
              <a:rPr lang="en" sz="1330" b="1"/>
              <a:t>secure communication.</a:t>
            </a:r>
            <a:endParaRPr sz="1330" b="1"/>
          </a:p>
          <a:p>
            <a:pPr marL="457200" lvl="0" indent="-313055" algn="l" rtl="0">
              <a:lnSpc>
                <a:spcPct val="115000"/>
              </a:lnSpc>
              <a:spcBef>
                <a:spcPts val="0"/>
              </a:spcBef>
              <a:spcAft>
                <a:spcPts val="0"/>
              </a:spcAft>
              <a:buSzPts val="1330"/>
              <a:buChar char="●"/>
            </a:pPr>
            <a:r>
              <a:rPr lang="en" sz="1330"/>
              <a:t>Nmap complements the architecture by conducting security assessments, aligning with ZTA's principle of </a:t>
            </a:r>
            <a:r>
              <a:rPr lang="en" sz="1330" b="1"/>
              <a:t>continuous monitoring.</a:t>
            </a:r>
            <a:endParaRPr sz="1330" b="1"/>
          </a:p>
          <a:p>
            <a:pPr marL="0" lvl="0" indent="0" algn="l" rtl="0">
              <a:lnSpc>
                <a:spcPct val="115000"/>
              </a:lnSpc>
              <a:spcBef>
                <a:spcPts val="800"/>
              </a:spcBef>
              <a:spcAft>
                <a:spcPts val="0"/>
              </a:spcAft>
              <a:buNone/>
            </a:pPr>
            <a:r>
              <a:rPr lang="en" sz="1330"/>
              <a:t>Overall, our architecture embraces the core tenets of Zero Trust, </a:t>
            </a:r>
            <a:r>
              <a:rPr lang="en" sz="1330" b="1"/>
              <a:t>enhancing security posture and mitigating risks</a:t>
            </a:r>
            <a:r>
              <a:rPr lang="en" sz="1330"/>
              <a:t> in our cloud environment.</a:t>
            </a:r>
            <a:endParaRPr sz="133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88"/>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Application and Lessons Learned </a:t>
            </a:r>
            <a:endParaRPr/>
          </a:p>
        </p:txBody>
      </p:sp>
      <p:sp>
        <p:nvSpPr>
          <p:cNvPr id="770" name="Google Shape;770;p88"/>
          <p:cNvSpPr txBox="1">
            <a:spLocks noGrp="1"/>
          </p:cNvSpPr>
          <p:nvPr>
            <p:ph type="body" idx="1"/>
          </p:nvPr>
        </p:nvSpPr>
        <p:spPr>
          <a:xfrm>
            <a:off x="1465850" y="1593048"/>
            <a:ext cx="7049400" cy="3112500"/>
          </a:xfrm>
          <a:prstGeom prst="rect">
            <a:avLst/>
          </a:prstGeom>
        </p:spPr>
        <p:txBody>
          <a:bodyPr spcFirstLastPara="1" wrap="square" lIns="68575" tIns="34275" rIns="68575" bIns="34275" anchor="t" anchorCtr="0">
            <a:normAutofit/>
          </a:bodyPr>
          <a:lstStyle/>
          <a:p>
            <a:pPr marL="457200" lvl="0" indent="-317500" algn="just" rtl="0">
              <a:lnSpc>
                <a:spcPct val="115000"/>
              </a:lnSpc>
              <a:spcBef>
                <a:spcPts val="0"/>
              </a:spcBef>
              <a:spcAft>
                <a:spcPts val="0"/>
              </a:spcAft>
              <a:buClr>
                <a:srgbClr val="0D0D0D"/>
              </a:buClr>
              <a:buSzPts val="1400"/>
              <a:buFont typeface="Roboto"/>
              <a:buChar char="●"/>
            </a:pPr>
            <a:r>
              <a:rPr lang="en" sz="1400">
                <a:solidFill>
                  <a:srgbClr val="0D0D0D"/>
                </a:solidFill>
                <a:highlight>
                  <a:srgbClr val="FFFFFF"/>
                </a:highlight>
                <a:latin typeface="Roboto"/>
                <a:ea typeface="Roboto"/>
                <a:cs typeface="Roboto"/>
                <a:sym typeface="Roboto"/>
              </a:rPr>
              <a:t>Embracing Zero Trust principles, which advocate skepticism towards every access request regardless of user location, offers organizations a powerful approach to enhancing their security posture amidst evolving cyber threats.</a:t>
            </a:r>
            <a:endParaRPr sz="1400">
              <a:solidFill>
                <a:srgbClr val="0D0D0D"/>
              </a:solidFill>
              <a:highlight>
                <a:srgbClr val="FFFFFF"/>
              </a:highlight>
              <a:latin typeface="Roboto"/>
              <a:ea typeface="Roboto"/>
              <a:cs typeface="Roboto"/>
              <a:sym typeface="Roboto"/>
            </a:endParaRPr>
          </a:p>
          <a:p>
            <a:pPr marL="0" lvl="0" indent="0" algn="just" rtl="0">
              <a:lnSpc>
                <a:spcPct val="115000"/>
              </a:lnSpc>
              <a:spcBef>
                <a:spcPts val="0"/>
              </a:spcBef>
              <a:spcAft>
                <a:spcPts val="0"/>
              </a:spcAft>
              <a:buNone/>
            </a:pPr>
            <a:endParaRPr sz="1400">
              <a:solidFill>
                <a:srgbClr val="0D0D0D"/>
              </a:solidFill>
              <a:highlight>
                <a:srgbClr val="FFFFFF"/>
              </a:highlight>
              <a:latin typeface="Roboto"/>
              <a:ea typeface="Roboto"/>
              <a:cs typeface="Roboto"/>
              <a:sym typeface="Roboto"/>
            </a:endParaRPr>
          </a:p>
          <a:p>
            <a:pPr marL="457200" lvl="0" indent="-317500" algn="just" rtl="0">
              <a:lnSpc>
                <a:spcPct val="115000"/>
              </a:lnSpc>
              <a:spcBef>
                <a:spcPts val="0"/>
              </a:spcBef>
              <a:spcAft>
                <a:spcPts val="0"/>
              </a:spcAft>
              <a:buClr>
                <a:srgbClr val="0D0D0D"/>
              </a:buClr>
              <a:buSzPts val="1400"/>
              <a:buFont typeface="Roboto"/>
              <a:buChar char="●"/>
            </a:pPr>
            <a:r>
              <a:rPr lang="en" sz="1400">
                <a:solidFill>
                  <a:srgbClr val="0D0D0D"/>
                </a:solidFill>
                <a:highlight>
                  <a:srgbClr val="FFFFFF"/>
                </a:highlight>
                <a:latin typeface="Roboto"/>
                <a:ea typeface="Roboto"/>
                <a:cs typeface="Roboto"/>
                <a:sym typeface="Roboto"/>
              </a:rPr>
              <a:t>Integration of CNCF tools like Envoy and SPIFFE/SPIRE within a simulated Azure cloud environment showcases the effectiveness of stringent access controls and continuous validation mechanisms.</a:t>
            </a:r>
            <a:endParaRPr sz="1400">
              <a:solidFill>
                <a:srgbClr val="0D0D0D"/>
              </a:solidFill>
              <a:highlight>
                <a:srgbClr val="FFFFFF"/>
              </a:highlight>
              <a:latin typeface="Roboto"/>
              <a:ea typeface="Roboto"/>
              <a:cs typeface="Roboto"/>
              <a:sym typeface="Roboto"/>
            </a:endParaRPr>
          </a:p>
          <a:p>
            <a:pPr marL="457200" lvl="0" indent="0" algn="just" rtl="0">
              <a:lnSpc>
                <a:spcPct val="115000"/>
              </a:lnSpc>
              <a:spcBef>
                <a:spcPts val="0"/>
              </a:spcBef>
              <a:spcAft>
                <a:spcPts val="0"/>
              </a:spcAft>
              <a:buNone/>
            </a:pPr>
            <a:endParaRPr sz="1400">
              <a:solidFill>
                <a:srgbClr val="0D0D0D"/>
              </a:solidFill>
              <a:highlight>
                <a:srgbClr val="FFFFFF"/>
              </a:highlight>
              <a:latin typeface="Roboto"/>
              <a:ea typeface="Roboto"/>
              <a:cs typeface="Roboto"/>
              <a:sym typeface="Roboto"/>
            </a:endParaRPr>
          </a:p>
          <a:p>
            <a:pPr marL="457200" lvl="0" indent="-317500" algn="just" rtl="0">
              <a:lnSpc>
                <a:spcPct val="115000"/>
              </a:lnSpc>
              <a:spcBef>
                <a:spcPts val="0"/>
              </a:spcBef>
              <a:spcAft>
                <a:spcPts val="0"/>
              </a:spcAft>
              <a:buClr>
                <a:srgbClr val="000000"/>
              </a:buClr>
              <a:buSzPts val="1400"/>
              <a:buChar char="●"/>
            </a:pPr>
            <a:r>
              <a:rPr lang="en" sz="1400"/>
              <a:t>This research contributes not only to advancing understanding and implementation of Zero Trust Architecture (ZTA) but also establishes a robust foundation for future exploration and development in the dynamic field of cloud security.</a:t>
            </a:r>
            <a:endParaRPr sz="1600"/>
          </a:p>
        </p:txBody>
      </p:sp>
      <p:sp>
        <p:nvSpPr>
          <p:cNvPr id="772" name="Google Shape;772;p88"/>
          <p:cNvSpPr txBox="1">
            <a:spLocks noGrp="1"/>
          </p:cNvSpPr>
          <p:nvPr>
            <p:ph type="body" idx="2"/>
          </p:nvPr>
        </p:nvSpPr>
        <p:spPr>
          <a:xfrm>
            <a:off x="1465859" y="1062633"/>
            <a:ext cx="7049400" cy="4656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 Conclusion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95"/>
          <p:cNvSpPr txBox="1">
            <a:spLocks noGrp="1"/>
          </p:cNvSpPr>
          <p:nvPr>
            <p:ph type="sldNum" idx="12"/>
          </p:nvPr>
        </p:nvSpPr>
        <p:spPr>
          <a:xfrm>
            <a:off x="6457950" y="4767263"/>
            <a:ext cx="2057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29</a:t>
            </a:fld>
            <a:r>
              <a:rPr lang="en"/>
              <a:t>  |  George Mason University</a:t>
            </a:r>
            <a:endParaRPr/>
          </a:p>
        </p:txBody>
      </p:sp>
      <p:pic>
        <p:nvPicPr>
          <p:cNvPr id="825" name="Google Shape;825;p95"/>
          <p:cNvPicPr preferRelativeResize="0"/>
          <p:nvPr/>
        </p:nvPicPr>
        <p:blipFill rotWithShape="1">
          <a:blip r:embed="rId3">
            <a:alphaModFix/>
          </a:blip>
          <a:srcRect l="6812" t="860" r="8663" b="1310"/>
          <a:stretch/>
        </p:blipFill>
        <p:spPr>
          <a:xfrm>
            <a:off x="4971550" y="0"/>
            <a:ext cx="4172459" cy="5143501"/>
          </a:xfrm>
          <a:prstGeom prst="rect">
            <a:avLst/>
          </a:prstGeom>
          <a:noFill/>
          <a:ln>
            <a:noFill/>
          </a:ln>
        </p:spPr>
      </p:pic>
      <p:sp>
        <p:nvSpPr>
          <p:cNvPr id="826" name="Google Shape;826;p95"/>
          <p:cNvSpPr txBox="1"/>
          <p:nvPr/>
        </p:nvSpPr>
        <p:spPr>
          <a:xfrm>
            <a:off x="1161550" y="890500"/>
            <a:ext cx="3962400" cy="4186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1">
                <a:solidFill>
                  <a:schemeClr val="dk1"/>
                </a:solidFill>
              </a:rPr>
              <a:t>Azure Environment:</a:t>
            </a:r>
            <a:endParaRPr sz="1000" b="1">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Orchestrates the deployment of necessary resources for system operation.</a:t>
            </a:r>
            <a:endParaRPr sz="1000">
              <a:solidFill>
                <a:schemeClr val="dk1"/>
              </a:solidFill>
            </a:endParaRPr>
          </a:p>
          <a:p>
            <a:pPr marL="0" lvl="0" indent="0" algn="l" rtl="0">
              <a:spcBef>
                <a:spcPts val="0"/>
              </a:spcBef>
              <a:spcAft>
                <a:spcPts val="0"/>
              </a:spcAft>
              <a:buNone/>
            </a:pPr>
            <a:r>
              <a:rPr lang="en" sz="1000" b="1">
                <a:solidFill>
                  <a:schemeClr val="dk1"/>
                </a:solidFill>
              </a:rPr>
              <a:t>Cloud-Based VM Setup:</a:t>
            </a:r>
            <a:endParaRPr sz="1000" b="1">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Encompasses machine1 and machine2.</a:t>
            </a:r>
            <a:endParaRPr sz="1000">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Integrates with Envoy, SPIFFE_SPIRE, and Vault.</a:t>
            </a:r>
            <a:endParaRPr sz="1000">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Facilitates secure communication and management of identities and secrets.</a:t>
            </a:r>
            <a:endParaRPr sz="1000">
              <a:solidFill>
                <a:schemeClr val="dk1"/>
              </a:solidFill>
            </a:endParaRPr>
          </a:p>
          <a:p>
            <a:pPr marL="0" lvl="0" indent="0" algn="l" rtl="0">
              <a:spcBef>
                <a:spcPts val="0"/>
              </a:spcBef>
              <a:spcAft>
                <a:spcPts val="0"/>
              </a:spcAft>
              <a:buNone/>
            </a:pPr>
            <a:r>
              <a:rPr lang="en" sz="1000" b="1">
                <a:solidFill>
                  <a:schemeClr val="dk1"/>
                </a:solidFill>
              </a:rPr>
              <a:t>SPIFFE_SPIRE:</a:t>
            </a:r>
            <a:endParaRPr sz="1000" b="1">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Includes a SPIRE server and SPIRE agent.</a:t>
            </a:r>
            <a:endParaRPr sz="1000">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Generates SPIFFE IDs and manages X.509 SVID certificates.</a:t>
            </a:r>
            <a:endParaRPr sz="1000">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Verifies identities for services.</a:t>
            </a:r>
            <a:endParaRPr sz="1000">
              <a:solidFill>
                <a:schemeClr val="dk1"/>
              </a:solidFill>
            </a:endParaRPr>
          </a:p>
          <a:p>
            <a:pPr marL="0" lvl="0" indent="0" algn="l" rtl="0">
              <a:spcBef>
                <a:spcPts val="0"/>
              </a:spcBef>
              <a:spcAft>
                <a:spcPts val="0"/>
              </a:spcAft>
              <a:buNone/>
            </a:pPr>
            <a:r>
              <a:rPr lang="en" sz="1000" b="1">
                <a:solidFill>
                  <a:schemeClr val="dk1"/>
                </a:solidFill>
              </a:rPr>
              <a:t>Vault:</a:t>
            </a:r>
            <a:endParaRPr sz="1000" b="1">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Manages authorization and secrets securely.</a:t>
            </a:r>
            <a:endParaRPr sz="1000">
              <a:solidFill>
                <a:schemeClr val="dk1"/>
              </a:solidFill>
            </a:endParaRPr>
          </a:p>
          <a:p>
            <a:pPr marL="0" lvl="0" indent="0" algn="l" rtl="0">
              <a:spcBef>
                <a:spcPts val="0"/>
              </a:spcBef>
              <a:spcAft>
                <a:spcPts val="0"/>
              </a:spcAft>
              <a:buNone/>
            </a:pPr>
            <a:r>
              <a:rPr lang="en" sz="1000" b="1">
                <a:solidFill>
                  <a:schemeClr val="dk1"/>
                </a:solidFill>
              </a:rPr>
              <a:t>Envoy:</a:t>
            </a:r>
            <a:endParaRPr sz="1000" b="1">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Enforces access controls.</a:t>
            </a:r>
            <a:endParaRPr sz="1000">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Handles secure communication.</a:t>
            </a:r>
            <a:endParaRPr sz="1000">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Establishes mutual TLS connections.</a:t>
            </a:r>
            <a:endParaRPr sz="1000">
              <a:solidFill>
                <a:schemeClr val="dk1"/>
              </a:solidFill>
            </a:endParaRPr>
          </a:p>
          <a:p>
            <a:pPr marL="0" lvl="0" indent="0" algn="l" rtl="0">
              <a:spcBef>
                <a:spcPts val="0"/>
              </a:spcBef>
              <a:spcAft>
                <a:spcPts val="0"/>
              </a:spcAft>
              <a:buNone/>
            </a:pPr>
            <a:r>
              <a:rPr lang="en" sz="1000" b="1">
                <a:solidFill>
                  <a:schemeClr val="dk1"/>
                </a:solidFill>
              </a:rPr>
              <a:t>Nmap:</a:t>
            </a:r>
            <a:endParaRPr sz="1000" b="1">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Performs security assessments.</a:t>
            </a:r>
            <a:endParaRPr sz="1000">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Conducts network scans to identify vulnerabilities.</a:t>
            </a:r>
            <a:endParaRPr sz="1000">
              <a:solidFill>
                <a:schemeClr val="dk1"/>
              </a:solidFill>
            </a:endParaRPr>
          </a:p>
          <a:p>
            <a:pPr marL="0" lvl="0" indent="0" algn="l" rtl="0">
              <a:spcBef>
                <a:spcPts val="0"/>
              </a:spcBef>
              <a:spcAft>
                <a:spcPts val="0"/>
              </a:spcAft>
              <a:buNone/>
            </a:pPr>
            <a:r>
              <a:rPr lang="en" sz="1000" b="1">
                <a:solidFill>
                  <a:schemeClr val="dk1"/>
                </a:solidFill>
              </a:rPr>
              <a:t>ZTA (Zero Trust Architecture):</a:t>
            </a:r>
            <a:endParaRPr sz="1000" b="1">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Represents the architectural principle.</a:t>
            </a:r>
            <a:endParaRPr sz="1000">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Enforces access controls, authentication, authorization, and encryption.</a:t>
            </a:r>
            <a:endParaRPr sz="1000">
              <a:solidFill>
                <a:schemeClr val="dk1"/>
              </a:solidFill>
            </a:endParaRPr>
          </a:p>
        </p:txBody>
      </p:sp>
      <p:pic>
        <p:nvPicPr>
          <p:cNvPr id="827" name="Google Shape;827;p95"/>
          <p:cNvPicPr preferRelativeResize="0"/>
          <p:nvPr/>
        </p:nvPicPr>
        <p:blipFill rotWithShape="1">
          <a:blip r:embed="rId4">
            <a:alphaModFix/>
          </a:blip>
          <a:srcRect t="31447" b="29580"/>
          <a:stretch/>
        </p:blipFill>
        <p:spPr>
          <a:xfrm>
            <a:off x="7063100" y="2191200"/>
            <a:ext cx="664500" cy="145649"/>
          </a:xfrm>
          <a:prstGeom prst="rect">
            <a:avLst/>
          </a:prstGeom>
          <a:noFill/>
          <a:ln>
            <a:noFill/>
          </a:ln>
        </p:spPr>
      </p:pic>
      <p:pic>
        <p:nvPicPr>
          <p:cNvPr id="828" name="Google Shape;828;p95"/>
          <p:cNvPicPr preferRelativeResize="0"/>
          <p:nvPr/>
        </p:nvPicPr>
        <p:blipFill rotWithShape="1">
          <a:blip r:embed="rId5">
            <a:alphaModFix/>
          </a:blip>
          <a:srcRect l="4653" t="16866" r="5158" b="8170"/>
          <a:stretch/>
        </p:blipFill>
        <p:spPr>
          <a:xfrm>
            <a:off x="6427375" y="4395400"/>
            <a:ext cx="511825" cy="193000"/>
          </a:xfrm>
          <a:prstGeom prst="rect">
            <a:avLst/>
          </a:prstGeom>
          <a:noFill/>
          <a:ln>
            <a:noFill/>
          </a:ln>
        </p:spPr>
      </p:pic>
      <p:pic>
        <p:nvPicPr>
          <p:cNvPr id="829" name="Google Shape;829;p95"/>
          <p:cNvPicPr preferRelativeResize="0"/>
          <p:nvPr/>
        </p:nvPicPr>
        <p:blipFill rotWithShape="1">
          <a:blip r:embed="rId6">
            <a:alphaModFix/>
          </a:blip>
          <a:srcRect l="5255" t="16298" r="8862" b="20233"/>
          <a:stretch/>
        </p:blipFill>
        <p:spPr>
          <a:xfrm>
            <a:off x="6527675" y="3554650"/>
            <a:ext cx="499152" cy="193000"/>
          </a:xfrm>
          <a:prstGeom prst="rect">
            <a:avLst/>
          </a:prstGeom>
          <a:noFill/>
          <a:ln>
            <a:noFill/>
          </a:ln>
        </p:spPr>
      </p:pic>
      <p:pic>
        <p:nvPicPr>
          <p:cNvPr id="830" name="Google Shape;830;p95"/>
          <p:cNvPicPr preferRelativeResize="0"/>
          <p:nvPr/>
        </p:nvPicPr>
        <p:blipFill rotWithShape="1">
          <a:blip r:embed="rId7">
            <a:alphaModFix/>
          </a:blip>
          <a:srcRect l="13074" t="16139" r="6713" b="14890"/>
          <a:stretch/>
        </p:blipFill>
        <p:spPr>
          <a:xfrm>
            <a:off x="8178650" y="0"/>
            <a:ext cx="336711" cy="193000"/>
          </a:xfrm>
          <a:prstGeom prst="rect">
            <a:avLst/>
          </a:prstGeom>
          <a:noFill/>
          <a:ln>
            <a:noFill/>
          </a:ln>
        </p:spPr>
      </p:pic>
      <p:pic>
        <p:nvPicPr>
          <p:cNvPr id="831" name="Google Shape;831;p95"/>
          <p:cNvPicPr preferRelativeResize="0"/>
          <p:nvPr/>
        </p:nvPicPr>
        <p:blipFill rotWithShape="1">
          <a:blip r:embed="rId8">
            <a:alphaModFix/>
          </a:blip>
          <a:srcRect l="4305" t="6056" r="5629" b="17764"/>
          <a:stretch/>
        </p:blipFill>
        <p:spPr>
          <a:xfrm>
            <a:off x="5090300" y="-7"/>
            <a:ext cx="511825" cy="164332"/>
          </a:xfrm>
          <a:prstGeom prst="rect">
            <a:avLst/>
          </a:prstGeom>
          <a:noFill/>
          <a:ln>
            <a:noFill/>
          </a:ln>
        </p:spPr>
      </p:pic>
      <p:sp>
        <p:nvSpPr>
          <p:cNvPr id="832" name="Google Shape;832;p95"/>
          <p:cNvSpPr txBox="1">
            <a:spLocks noGrp="1"/>
          </p:cNvSpPr>
          <p:nvPr>
            <p:ph type="title"/>
          </p:nvPr>
        </p:nvSpPr>
        <p:spPr>
          <a:xfrm>
            <a:off x="1295125" y="118300"/>
            <a:ext cx="2289600" cy="6606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CONOP</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3" name="Google Shape;513;p63"/>
          <p:cNvSpPr txBox="1">
            <a:spLocks noGrp="1"/>
          </p:cNvSpPr>
          <p:nvPr>
            <p:ph type="body" idx="2"/>
          </p:nvPr>
        </p:nvSpPr>
        <p:spPr>
          <a:xfrm>
            <a:off x="321000" y="1008450"/>
            <a:ext cx="3233400" cy="3859800"/>
          </a:xfrm>
          <a:prstGeom prst="rect">
            <a:avLst/>
          </a:prstGeom>
        </p:spPr>
        <p:txBody>
          <a:bodyPr spcFirstLastPara="1" wrap="square" lIns="68575" tIns="34275" rIns="68575" bIns="34275" anchor="t" anchorCtr="0">
            <a:normAutofit fontScale="77500" lnSpcReduction="20000"/>
          </a:bodyPr>
          <a:lstStyle/>
          <a:p>
            <a:pPr marL="0" lvl="0" indent="0" algn="l" rtl="0">
              <a:lnSpc>
                <a:spcPct val="150000"/>
              </a:lnSpc>
              <a:spcBef>
                <a:spcPts val="800"/>
              </a:spcBef>
              <a:spcAft>
                <a:spcPts val="0"/>
              </a:spcAft>
              <a:buNone/>
            </a:pPr>
            <a:r>
              <a:rPr lang="en" sz="1400" b="1"/>
              <a:t>Rising Need for Cybersecurity in Cloud-Native Environment</a:t>
            </a:r>
            <a:endParaRPr sz="1400" b="1"/>
          </a:p>
          <a:p>
            <a:pPr marL="457200" lvl="0" indent="-297497" algn="l" rtl="0">
              <a:lnSpc>
                <a:spcPct val="150000"/>
              </a:lnSpc>
              <a:spcBef>
                <a:spcPts val="800"/>
              </a:spcBef>
              <a:spcAft>
                <a:spcPts val="0"/>
              </a:spcAft>
              <a:buSzPct val="100000"/>
              <a:buChar char="●"/>
            </a:pPr>
            <a:r>
              <a:rPr lang="en" sz="1400"/>
              <a:t>Traditional perimeter-based security model inadequate for modern threats</a:t>
            </a:r>
            <a:endParaRPr sz="1400"/>
          </a:p>
          <a:p>
            <a:pPr marL="457200" lvl="0" indent="-297497" algn="l" rtl="0">
              <a:lnSpc>
                <a:spcPct val="150000"/>
              </a:lnSpc>
              <a:spcBef>
                <a:spcPts val="0"/>
              </a:spcBef>
              <a:spcAft>
                <a:spcPts val="0"/>
              </a:spcAft>
              <a:buSzPct val="100000"/>
              <a:buChar char="●"/>
            </a:pPr>
            <a:r>
              <a:rPr lang="en" sz="1400"/>
              <a:t>Zero Trust Architecture (ZTA) crucial amid cloud service proliferation</a:t>
            </a:r>
            <a:endParaRPr sz="1400"/>
          </a:p>
          <a:p>
            <a:pPr marL="0" lvl="0" indent="0" algn="l" rtl="0">
              <a:lnSpc>
                <a:spcPct val="150000"/>
              </a:lnSpc>
              <a:spcBef>
                <a:spcPts val="800"/>
              </a:spcBef>
              <a:spcAft>
                <a:spcPts val="0"/>
              </a:spcAft>
              <a:buNone/>
            </a:pPr>
            <a:r>
              <a:rPr lang="en" sz="1400" b="1"/>
              <a:t>Example: Microsoft Exchange Server Vulnerabilities (2021)</a:t>
            </a:r>
            <a:endParaRPr sz="1400" b="1"/>
          </a:p>
          <a:p>
            <a:pPr marL="457200" lvl="0" indent="-297497" algn="l" rtl="0">
              <a:lnSpc>
                <a:spcPct val="150000"/>
              </a:lnSpc>
              <a:spcBef>
                <a:spcPts val="800"/>
              </a:spcBef>
              <a:spcAft>
                <a:spcPts val="0"/>
              </a:spcAft>
              <a:buSzPct val="100000"/>
              <a:buChar char="●"/>
            </a:pPr>
            <a:r>
              <a:rPr lang="en" sz="1400"/>
              <a:t>Microsoft Exchange Server vulnerabilities led to unauthorized email access and potential malware installation</a:t>
            </a:r>
            <a:endParaRPr sz="1400"/>
          </a:p>
          <a:p>
            <a:pPr marL="457200" lvl="0" indent="-297497" algn="l" rtl="0">
              <a:lnSpc>
                <a:spcPct val="150000"/>
              </a:lnSpc>
              <a:spcBef>
                <a:spcPts val="0"/>
              </a:spcBef>
              <a:spcAft>
                <a:spcPts val="0"/>
              </a:spcAft>
              <a:buSzPct val="100000"/>
              <a:buChar char="●"/>
            </a:pPr>
            <a:r>
              <a:rPr lang="en" sz="1400">
                <a:solidFill>
                  <a:srgbClr val="0D0D0D"/>
                </a:solidFill>
                <a:highlight>
                  <a:srgbClr val="FFFFFF"/>
                </a:highlight>
              </a:rPr>
              <a:t>Highlighting the need for ZTA principles like continuous verification and least privilege access to prevent such breaches</a:t>
            </a:r>
            <a:endParaRPr sz="1400"/>
          </a:p>
          <a:p>
            <a:pPr marL="0" lvl="0" indent="0" algn="l" rtl="0">
              <a:lnSpc>
                <a:spcPct val="115000"/>
              </a:lnSpc>
              <a:spcBef>
                <a:spcPts val="800"/>
              </a:spcBef>
              <a:spcAft>
                <a:spcPts val="0"/>
              </a:spcAft>
              <a:buNone/>
            </a:pPr>
            <a:endParaRPr sz="1200" b="1"/>
          </a:p>
        </p:txBody>
      </p:sp>
      <p:sp>
        <p:nvSpPr>
          <p:cNvPr id="514" name="Google Shape;514;p63"/>
          <p:cNvSpPr txBox="1">
            <a:spLocks noGrp="1"/>
          </p:cNvSpPr>
          <p:nvPr>
            <p:ph type="title"/>
          </p:nvPr>
        </p:nvSpPr>
        <p:spPr>
          <a:xfrm>
            <a:off x="323850" y="255650"/>
            <a:ext cx="2618100" cy="5970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Introduction</a:t>
            </a:r>
            <a:endParaRPr/>
          </a:p>
        </p:txBody>
      </p:sp>
      <p:pic>
        <p:nvPicPr>
          <p:cNvPr id="515" name="Google Shape;515;p63"/>
          <p:cNvPicPr preferRelativeResize="0"/>
          <p:nvPr/>
        </p:nvPicPr>
        <p:blipFill rotWithShape="1">
          <a:blip r:embed="rId3">
            <a:alphaModFix/>
          </a:blip>
          <a:srcRect b="10152"/>
          <a:stretch/>
        </p:blipFill>
        <p:spPr>
          <a:xfrm>
            <a:off x="3554388" y="1090550"/>
            <a:ext cx="5531026" cy="2711951"/>
          </a:xfrm>
          <a:prstGeom prst="rect">
            <a:avLst/>
          </a:prstGeom>
          <a:noFill/>
          <a:ln>
            <a:noFill/>
          </a:ln>
        </p:spPr>
      </p:pic>
      <p:sp>
        <p:nvSpPr>
          <p:cNvPr id="516" name="Google Shape;516;p63"/>
          <p:cNvSpPr txBox="1"/>
          <p:nvPr/>
        </p:nvSpPr>
        <p:spPr>
          <a:xfrm>
            <a:off x="5928500" y="3802500"/>
            <a:ext cx="1962600" cy="22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u="sng">
                <a:solidFill>
                  <a:schemeClr val="hlink"/>
                </a:solidFill>
                <a:hlinkClick r:id="rId4"/>
              </a:rPr>
              <a:t>https://rb.gy/y14krb</a:t>
            </a:r>
            <a:r>
              <a:rPr lang="en" sz="1000"/>
              <a:t> </a:t>
            </a:r>
            <a:endParaRPr sz="180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pic>
        <p:nvPicPr>
          <p:cNvPr id="837" name="Google Shape;837;p96"/>
          <p:cNvPicPr preferRelativeResize="0"/>
          <p:nvPr/>
        </p:nvPicPr>
        <p:blipFill rotWithShape="1">
          <a:blip r:embed="rId3">
            <a:alphaModFix/>
          </a:blip>
          <a:srcRect/>
          <a:stretch/>
        </p:blipFill>
        <p:spPr>
          <a:xfrm>
            <a:off x="1055200" y="-17525"/>
            <a:ext cx="8088798" cy="5178549"/>
          </a:xfrm>
          <a:prstGeom prst="rect">
            <a:avLst/>
          </a:prstGeom>
          <a:noFill/>
          <a:ln>
            <a:noFill/>
          </a:ln>
        </p:spPr>
      </p:pic>
      <p:sp>
        <p:nvSpPr>
          <p:cNvPr id="838" name="Google Shape;838;p96"/>
          <p:cNvSpPr txBox="1"/>
          <p:nvPr/>
        </p:nvSpPr>
        <p:spPr>
          <a:xfrm>
            <a:off x="1158575" y="93500"/>
            <a:ext cx="2814600" cy="39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1" i="0" u="none" strike="noStrike" cap="none">
                <a:solidFill>
                  <a:schemeClr val="dk1"/>
                </a:solidFill>
                <a:latin typeface="Arial"/>
                <a:ea typeface="Arial"/>
                <a:cs typeface="Arial"/>
                <a:sym typeface="Arial"/>
              </a:rPr>
              <a:t>Implementation</a:t>
            </a:r>
            <a:endParaRPr sz="1800" b="1" i="0" u="none" strike="noStrike" cap="none">
              <a:solidFill>
                <a:schemeClr val="dk1"/>
              </a:solidFill>
              <a:latin typeface="Arial"/>
              <a:ea typeface="Arial"/>
              <a:cs typeface="Arial"/>
              <a:sym typeface="Arial"/>
            </a:endParaRPr>
          </a:p>
        </p:txBody>
      </p:sp>
      <p:pic>
        <p:nvPicPr>
          <p:cNvPr id="840" name="Google Shape;840;p96"/>
          <p:cNvPicPr preferRelativeResize="0"/>
          <p:nvPr/>
        </p:nvPicPr>
        <p:blipFill>
          <a:blip r:embed="rId4">
            <a:alphaModFix/>
          </a:blip>
          <a:stretch>
            <a:fillRect/>
          </a:stretch>
        </p:blipFill>
        <p:spPr>
          <a:xfrm>
            <a:off x="5636049" y="4418998"/>
            <a:ext cx="1349550" cy="436900"/>
          </a:xfrm>
          <a:prstGeom prst="rect">
            <a:avLst/>
          </a:prstGeom>
          <a:noFill/>
          <a:ln>
            <a:noFill/>
          </a:ln>
        </p:spPr>
      </p:pic>
      <p:pic>
        <p:nvPicPr>
          <p:cNvPr id="841" name="Google Shape;841;p96"/>
          <p:cNvPicPr preferRelativeResize="0"/>
          <p:nvPr/>
        </p:nvPicPr>
        <p:blipFill>
          <a:blip r:embed="rId5">
            <a:alphaModFix/>
          </a:blip>
          <a:stretch>
            <a:fillRect/>
          </a:stretch>
        </p:blipFill>
        <p:spPr>
          <a:xfrm>
            <a:off x="5942125" y="847224"/>
            <a:ext cx="476525" cy="707725"/>
          </a:xfrm>
          <a:prstGeom prst="rect">
            <a:avLst/>
          </a:prstGeom>
          <a:noFill/>
          <a:ln>
            <a:noFill/>
          </a:ln>
        </p:spPr>
      </p:pic>
      <p:pic>
        <p:nvPicPr>
          <p:cNvPr id="842" name="Google Shape;842;p96"/>
          <p:cNvPicPr preferRelativeResize="0"/>
          <p:nvPr/>
        </p:nvPicPr>
        <p:blipFill>
          <a:blip r:embed="rId6">
            <a:alphaModFix/>
          </a:blip>
          <a:stretch>
            <a:fillRect/>
          </a:stretch>
        </p:blipFill>
        <p:spPr>
          <a:xfrm>
            <a:off x="2696492" y="1053919"/>
            <a:ext cx="1751258" cy="9942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97"/>
          <p:cNvSpPr txBox="1">
            <a:spLocks noGrp="1"/>
          </p:cNvSpPr>
          <p:nvPr>
            <p:ph type="title"/>
          </p:nvPr>
        </p:nvSpPr>
        <p:spPr>
          <a:xfrm>
            <a:off x="1493135" y="0"/>
            <a:ext cx="7022100" cy="9942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SzPts val="1400"/>
              <a:buNone/>
            </a:pPr>
            <a:r>
              <a:rPr lang="en"/>
              <a:t>Data Model: </a:t>
            </a:r>
            <a:endParaRPr/>
          </a:p>
        </p:txBody>
      </p:sp>
      <p:sp>
        <p:nvSpPr>
          <p:cNvPr id="848" name="Google Shape;848;p97"/>
          <p:cNvSpPr txBox="1"/>
          <p:nvPr/>
        </p:nvSpPr>
        <p:spPr>
          <a:xfrm>
            <a:off x="8390825" y="4734750"/>
            <a:ext cx="681300" cy="249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dk2"/>
                </a:solidFill>
                <a:latin typeface="Arial"/>
                <a:ea typeface="Arial"/>
                <a:cs typeface="Arial"/>
                <a:sym typeface="Arial"/>
              </a:rPr>
              <a:t>l</a:t>
            </a:r>
            <a:endParaRPr sz="1300" b="0" i="0" u="none" strike="noStrike" cap="none">
              <a:solidFill>
                <a:schemeClr val="dk2"/>
              </a:solidFill>
              <a:latin typeface="Arial"/>
              <a:ea typeface="Arial"/>
              <a:cs typeface="Arial"/>
              <a:sym typeface="Arial"/>
            </a:endParaRPr>
          </a:p>
        </p:txBody>
      </p:sp>
      <p:sp>
        <p:nvSpPr>
          <p:cNvPr id="849" name="Google Shape;849;p97"/>
          <p:cNvSpPr/>
          <p:nvPr/>
        </p:nvSpPr>
        <p:spPr>
          <a:xfrm>
            <a:off x="1786850" y="1565775"/>
            <a:ext cx="6603900" cy="2301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0" name="Google Shape;850;p97"/>
          <p:cNvSpPr/>
          <p:nvPr/>
        </p:nvSpPr>
        <p:spPr>
          <a:xfrm>
            <a:off x="1861425" y="1917925"/>
            <a:ext cx="1269000" cy="585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Generate SPIRE  Certificates</a:t>
            </a:r>
            <a:endParaRPr sz="1100"/>
          </a:p>
        </p:txBody>
      </p:sp>
      <p:sp>
        <p:nvSpPr>
          <p:cNvPr id="851" name="Google Shape;851;p97"/>
          <p:cNvSpPr/>
          <p:nvPr/>
        </p:nvSpPr>
        <p:spPr>
          <a:xfrm>
            <a:off x="3156800" y="3065750"/>
            <a:ext cx="1269000" cy="585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t>Store the SPIRE Certificates in Vault</a:t>
            </a:r>
            <a:endParaRPr sz="1100"/>
          </a:p>
        </p:txBody>
      </p:sp>
      <p:sp>
        <p:nvSpPr>
          <p:cNvPr id="852" name="Google Shape;852;p97"/>
          <p:cNvSpPr/>
          <p:nvPr/>
        </p:nvSpPr>
        <p:spPr>
          <a:xfrm>
            <a:off x="4452225" y="1917925"/>
            <a:ext cx="1269000" cy="585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Envoy Retrieves SPIRE Certificates from Vault</a:t>
            </a:r>
            <a:endParaRPr sz="900"/>
          </a:p>
        </p:txBody>
      </p:sp>
      <p:sp>
        <p:nvSpPr>
          <p:cNvPr id="853" name="Google Shape;853;p97"/>
          <p:cNvSpPr/>
          <p:nvPr/>
        </p:nvSpPr>
        <p:spPr>
          <a:xfrm>
            <a:off x="5854175" y="3065750"/>
            <a:ext cx="1269000" cy="585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Envoy Creates mTLS Connection using SPIRE Certifications</a:t>
            </a:r>
            <a:endParaRPr sz="900"/>
          </a:p>
        </p:txBody>
      </p:sp>
      <p:sp>
        <p:nvSpPr>
          <p:cNvPr id="854" name="Google Shape;854;p97"/>
          <p:cNvSpPr/>
          <p:nvPr/>
        </p:nvSpPr>
        <p:spPr>
          <a:xfrm>
            <a:off x="7083075" y="1917925"/>
            <a:ext cx="1269000" cy="585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HTTP Connections to the Envoy Instance are Logged</a:t>
            </a:r>
            <a:endParaRPr sz="900"/>
          </a:p>
        </p:txBody>
      </p:sp>
      <p:cxnSp>
        <p:nvCxnSpPr>
          <p:cNvPr id="855" name="Google Shape;855;p97"/>
          <p:cNvCxnSpPr/>
          <p:nvPr/>
        </p:nvCxnSpPr>
        <p:spPr>
          <a:xfrm>
            <a:off x="3130325" y="2512025"/>
            <a:ext cx="222900" cy="542400"/>
          </a:xfrm>
          <a:prstGeom prst="straightConnector1">
            <a:avLst/>
          </a:prstGeom>
          <a:noFill/>
          <a:ln w="9525" cap="flat" cmpd="sng">
            <a:solidFill>
              <a:schemeClr val="dk2"/>
            </a:solidFill>
            <a:prstDash val="solid"/>
            <a:round/>
            <a:headEnd type="none" w="med" len="med"/>
            <a:tailEnd type="triangle" w="med" len="med"/>
          </a:ln>
        </p:spPr>
      </p:cxnSp>
      <p:cxnSp>
        <p:nvCxnSpPr>
          <p:cNvPr id="856" name="Google Shape;856;p97"/>
          <p:cNvCxnSpPr/>
          <p:nvPr/>
        </p:nvCxnSpPr>
        <p:spPr>
          <a:xfrm rot="10800000" flipH="1">
            <a:off x="4345975" y="2521525"/>
            <a:ext cx="126000" cy="552300"/>
          </a:xfrm>
          <a:prstGeom prst="straightConnector1">
            <a:avLst/>
          </a:prstGeom>
          <a:noFill/>
          <a:ln w="9525" cap="flat" cmpd="sng">
            <a:solidFill>
              <a:schemeClr val="dk2"/>
            </a:solidFill>
            <a:prstDash val="solid"/>
            <a:round/>
            <a:headEnd type="none" w="med" len="med"/>
            <a:tailEnd type="triangle" w="med" len="med"/>
          </a:ln>
        </p:spPr>
      </p:cxnSp>
      <p:cxnSp>
        <p:nvCxnSpPr>
          <p:cNvPr id="857" name="Google Shape;857;p97"/>
          <p:cNvCxnSpPr/>
          <p:nvPr/>
        </p:nvCxnSpPr>
        <p:spPr>
          <a:xfrm>
            <a:off x="5726300" y="2507175"/>
            <a:ext cx="203400" cy="547200"/>
          </a:xfrm>
          <a:prstGeom prst="straightConnector1">
            <a:avLst/>
          </a:prstGeom>
          <a:noFill/>
          <a:ln w="9525" cap="flat" cmpd="sng">
            <a:solidFill>
              <a:schemeClr val="dk2"/>
            </a:solidFill>
            <a:prstDash val="solid"/>
            <a:round/>
            <a:headEnd type="none" w="med" len="med"/>
            <a:tailEnd type="triangle" w="med" len="med"/>
          </a:ln>
        </p:spPr>
      </p:cxnSp>
      <p:cxnSp>
        <p:nvCxnSpPr>
          <p:cNvPr id="858" name="Google Shape;858;p97"/>
          <p:cNvCxnSpPr/>
          <p:nvPr/>
        </p:nvCxnSpPr>
        <p:spPr>
          <a:xfrm rot="10800000" flipH="1">
            <a:off x="6995225" y="2512050"/>
            <a:ext cx="135600" cy="5424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98"/>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Why Azure?</a:t>
            </a:r>
            <a:endParaRPr/>
          </a:p>
        </p:txBody>
      </p:sp>
      <p:sp>
        <p:nvSpPr>
          <p:cNvPr id="865" name="Google Shape;865;p98"/>
          <p:cNvSpPr txBox="1">
            <a:spLocks noGrp="1"/>
          </p:cNvSpPr>
          <p:nvPr>
            <p:ph type="body" idx="1"/>
          </p:nvPr>
        </p:nvSpPr>
        <p:spPr>
          <a:xfrm>
            <a:off x="1107925" y="1368850"/>
            <a:ext cx="4863000" cy="3560700"/>
          </a:xfrm>
          <a:prstGeom prst="rect">
            <a:avLst/>
          </a:prstGeom>
        </p:spPr>
        <p:txBody>
          <a:bodyPr spcFirstLastPara="1" wrap="square" lIns="68575" tIns="34275" rIns="68575" bIns="34275" anchor="t" anchorCtr="0">
            <a:normAutofit/>
          </a:bodyPr>
          <a:lstStyle/>
          <a:p>
            <a:pPr marL="457200" lvl="0" indent="-304800" algn="just" rtl="0">
              <a:lnSpc>
                <a:spcPct val="115000"/>
              </a:lnSpc>
              <a:spcBef>
                <a:spcPts val="800"/>
              </a:spcBef>
              <a:spcAft>
                <a:spcPts val="0"/>
              </a:spcAft>
              <a:buClr>
                <a:srgbClr val="0D0D0D"/>
              </a:buClr>
              <a:buSzPts val="1200"/>
              <a:buChar char="●"/>
            </a:pPr>
            <a:r>
              <a:rPr lang="en" sz="1200" b="1"/>
              <a:t>Seamless Integration:</a:t>
            </a:r>
            <a:r>
              <a:rPr lang="en" sz="1200"/>
              <a:t> Azure integrates smoothly with other Microsoft Azure services, ensuring compatibility and simplifying implementation.</a:t>
            </a:r>
            <a:endParaRPr sz="1200"/>
          </a:p>
          <a:p>
            <a:pPr marL="457200" lvl="0" indent="-304800" algn="just" rtl="0">
              <a:lnSpc>
                <a:spcPct val="115000"/>
              </a:lnSpc>
              <a:spcBef>
                <a:spcPts val="0"/>
              </a:spcBef>
              <a:spcAft>
                <a:spcPts val="0"/>
              </a:spcAft>
              <a:buClr>
                <a:srgbClr val="0D0D0D"/>
              </a:buClr>
              <a:buSzPts val="1200"/>
              <a:buChar char="●"/>
            </a:pPr>
            <a:r>
              <a:rPr lang="en" sz="1200" b="1"/>
              <a:t>Robust Identity Management:</a:t>
            </a:r>
            <a:r>
              <a:rPr lang="en" sz="1200"/>
              <a:t> Offers centralized user authentication, authorization, and access control, enabling granular access controls across cloud-native applications.</a:t>
            </a:r>
            <a:endParaRPr sz="1200"/>
          </a:p>
          <a:p>
            <a:pPr marL="457200" lvl="0" indent="-304800" algn="just" rtl="0">
              <a:lnSpc>
                <a:spcPct val="115000"/>
              </a:lnSpc>
              <a:spcBef>
                <a:spcPts val="0"/>
              </a:spcBef>
              <a:spcAft>
                <a:spcPts val="0"/>
              </a:spcAft>
              <a:buClr>
                <a:srgbClr val="0D0D0D"/>
              </a:buClr>
              <a:buSzPts val="1200"/>
              <a:buChar char="●"/>
            </a:pPr>
            <a:r>
              <a:rPr lang="en" sz="1200" b="1"/>
              <a:t>Scalability and Flexibility:</a:t>
            </a:r>
            <a:r>
              <a:rPr lang="en" sz="1200"/>
              <a:t> Highly scalable to accommodate future growth and supports both cloud-only and hybrid identity scenarios.</a:t>
            </a:r>
            <a:endParaRPr sz="1200"/>
          </a:p>
          <a:p>
            <a:pPr marL="457200" lvl="0" indent="-304800" algn="just" rtl="0">
              <a:lnSpc>
                <a:spcPct val="115000"/>
              </a:lnSpc>
              <a:spcBef>
                <a:spcPts val="0"/>
              </a:spcBef>
              <a:spcAft>
                <a:spcPts val="0"/>
              </a:spcAft>
              <a:buClr>
                <a:srgbClr val="0D0D0D"/>
              </a:buClr>
              <a:buSzPts val="1200"/>
              <a:buChar char="●"/>
            </a:pPr>
            <a:r>
              <a:rPr lang="en" sz="1200" b="1"/>
              <a:t>Enhanced Security Features:</a:t>
            </a:r>
            <a:r>
              <a:rPr lang="en" sz="1200"/>
              <a:t> Incorporates advanced security features like multi-factor authentication, conditional access policies, and identity protection capabilities.</a:t>
            </a:r>
            <a:endParaRPr sz="1200"/>
          </a:p>
          <a:p>
            <a:pPr marL="457200" lvl="0" indent="-304800" algn="just" rtl="0">
              <a:lnSpc>
                <a:spcPct val="115000"/>
              </a:lnSpc>
              <a:spcBef>
                <a:spcPts val="0"/>
              </a:spcBef>
              <a:spcAft>
                <a:spcPts val="0"/>
              </a:spcAft>
              <a:buClr>
                <a:srgbClr val="0D0D0D"/>
              </a:buClr>
              <a:buSzPts val="1200"/>
              <a:buChar char="●"/>
            </a:pPr>
            <a:r>
              <a:rPr lang="en" sz="1200" b="1"/>
              <a:t>Comprehensive Monitoring and Reporting:</a:t>
            </a:r>
            <a:r>
              <a:rPr lang="en" sz="1200"/>
              <a:t> Provides insights into user activities, security events, and compliance status, facilitating proactive threat detection and compliance reporting.</a:t>
            </a:r>
            <a:endParaRPr sz="1200"/>
          </a:p>
        </p:txBody>
      </p:sp>
      <p:pic>
        <p:nvPicPr>
          <p:cNvPr id="866" name="Google Shape;866;p98"/>
          <p:cNvPicPr preferRelativeResize="0"/>
          <p:nvPr/>
        </p:nvPicPr>
        <p:blipFill>
          <a:blip r:embed="rId3">
            <a:alphaModFix/>
          </a:blip>
          <a:stretch>
            <a:fillRect/>
          </a:stretch>
        </p:blipFill>
        <p:spPr>
          <a:xfrm>
            <a:off x="6224400" y="961300"/>
            <a:ext cx="2766223" cy="1778869"/>
          </a:xfrm>
          <a:prstGeom prst="rect">
            <a:avLst/>
          </a:prstGeom>
          <a:noFill/>
          <a:ln>
            <a:noFill/>
          </a:ln>
        </p:spPr>
      </p:pic>
      <p:sp>
        <p:nvSpPr>
          <p:cNvPr id="867" name="Google Shape;867;p98"/>
          <p:cNvSpPr txBox="1"/>
          <p:nvPr/>
        </p:nvSpPr>
        <p:spPr>
          <a:xfrm>
            <a:off x="6749445" y="2827450"/>
            <a:ext cx="1671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u="sng">
                <a:solidFill>
                  <a:schemeClr val="hlink"/>
                </a:solidFill>
                <a:hlinkClick r:id="rId4"/>
              </a:rPr>
              <a:t>https://shorturl.at/ALM27</a:t>
            </a:r>
            <a:r>
              <a:rPr lang="en" sz="1000"/>
              <a:t> </a:t>
            </a:r>
            <a:endParaRPr sz="1000"/>
          </a:p>
        </p:txBody>
      </p:sp>
      <p:sp>
        <p:nvSpPr>
          <p:cNvPr id="869" name="Google Shape;869;p98"/>
          <p:cNvSpPr txBox="1"/>
          <p:nvPr/>
        </p:nvSpPr>
        <p:spPr>
          <a:xfrm>
            <a:off x="6829613" y="4199400"/>
            <a:ext cx="1555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u="sng">
                <a:solidFill>
                  <a:schemeClr val="hlink"/>
                </a:solidFill>
                <a:hlinkClick r:id="rId5"/>
              </a:rPr>
              <a:t>https://shorturl.at/jxKPQ</a:t>
            </a:r>
            <a:r>
              <a:rPr lang="en" sz="1000"/>
              <a:t> </a:t>
            </a:r>
            <a:endParaRPr sz="1000"/>
          </a:p>
        </p:txBody>
      </p:sp>
      <p:pic>
        <p:nvPicPr>
          <p:cNvPr id="870" name="Google Shape;870;p98"/>
          <p:cNvPicPr preferRelativeResize="0"/>
          <p:nvPr/>
        </p:nvPicPr>
        <p:blipFill>
          <a:blip r:embed="rId6">
            <a:alphaModFix/>
          </a:blip>
          <a:stretch>
            <a:fillRect/>
          </a:stretch>
        </p:blipFill>
        <p:spPr>
          <a:xfrm>
            <a:off x="6431726" y="3354300"/>
            <a:ext cx="2306451" cy="666700"/>
          </a:xfrm>
          <a:prstGeom prst="rect">
            <a:avLst/>
          </a:prstGeom>
          <a:noFill/>
          <a:ln>
            <a:noFill/>
          </a:ln>
        </p:spPr>
      </p:pic>
      <p:sp>
        <p:nvSpPr>
          <p:cNvPr id="871" name="Google Shape;871;p98"/>
          <p:cNvSpPr txBox="1">
            <a:spLocks noGrp="1"/>
          </p:cNvSpPr>
          <p:nvPr>
            <p:ph type="body" idx="2"/>
          </p:nvPr>
        </p:nvSpPr>
        <p:spPr>
          <a:xfrm>
            <a:off x="1465859" y="986433"/>
            <a:ext cx="7049400" cy="4656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Research Design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99"/>
          <p:cNvSpPr txBox="1">
            <a:spLocks noGrp="1"/>
          </p:cNvSpPr>
          <p:nvPr>
            <p:ph type="title"/>
          </p:nvPr>
        </p:nvSpPr>
        <p:spPr>
          <a:xfrm>
            <a:off x="1493135" y="0"/>
            <a:ext cx="70221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Researched CNCF Tools</a:t>
            </a:r>
            <a:endParaRPr/>
          </a:p>
        </p:txBody>
      </p:sp>
      <p:pic>
        <p:nvPicPr>
          <p:cNvPr id="878" name="Google Shape;878;p99"/>
          <p:cNvPicPr preferRelativeResize="0"/>
          <p:nvPr/>
        </p:nvPicPr>
        <p:blipFill>
          <a:blip r:embed="rId3">
            <a:alphaModFix/>
          </a:blip>
          <a:stretch>
            <a:fillRect/>
          </a:stretch>
        </p:blipFill>
        <p:spPr>
          <a:xfrm>
            <a:off x="2480825" y="994200"/>
            <a:ext cx="861075" cy="994200"/>
          </a:xfrm>
          <a:prstGeom prst="rect">
            <a:avLst/>
          </a:prstGeom>
          <a:noFill/>
          <a:ln>
            <a:noFill/>
          </a:ln>
        </p:spPr>
      </p:pic>
      <p:pic>
        <p:nvPicPr>
          <p:cNvPr id="879" name="Google Shape;879;p99"/>
          <p:cNvPicPr preferRelativeResize="0"/>
          <p:nvPr/>
        </p:nvPicPr>
        <p:blipFill>
          <a:blip r:embed="rId4">
            <a:alphaModFix/>
          </a:blip>
          <a:stretch>
            <a:fillRect/>
          </a:stretch>
        </p:blipFill>
        <p:spPr>
          <a:xfrm>
            <a:off x="3806125" y="994200"/>
            <a:ext cx="3207525" cy="1140075"/>
          </a:xfrm>
          <a:prstGeom prst="rect">
            <a:avLst/>
          </a:prstGeom>
          <a:noFill/>
          <a:ln>
            <a:noFill/>
          </a:ln>
        </p:spPr>
      </p:pic>
      <p:pic>
        <p:nvPicPr>
          <p:cNvPr id="880" name="Google Shape;880;p99"/>
          <p:cNvPicPr preferRelativeResize="0"/>
          <p:nvPr/>
        </p:nvPicPr>
        <p:blipFill>
          <a:blip r:embed="rId5">
            <a:alphaModFix/>
          </a:blip>
          <a:stretch>
            <a:fillRect/>
          </a:stretch>
        </p:blipFill>
        <p:spPr>
          <a:xfrm>
            <a:off x="7382376" y="803787"/>
            <a:ext cx="1339351" cy="1300676"/>
          </a:xfrm>
          <a:prstGeom prst="rect">
            <a:avLst/>
          </a:prstGeom>
          <a:noFill/>
          <a:ln>
            <a:noFill/>
          </a:ln>
        </p:spPr>
      </p:pic>
      <p:pic>
        <p:nvPicPr>
          <p:cNvPr id="881" name="Google Shape;881;p99"/>
          <p:cNvPicPr preferRelativeResize="0"/>
          <p:nvPr/>
        </p:nvPicPr>
        <p:blipFill>
          <a:blip r:embed="rId6">
            <a:alphaModFix/>
          </a:blip>
          <a:stretch>
            <a:fillRect/>
          </a:stretch>
        </p:blipFill>
        <p:spPr>
          <a:xfrm>
            <a:off x="1061178" y="2345450"/>
            <a:ext cx="1746075" cy="1197775"/>
          </a:xfrm>
          <a:prstGeom prst="rect">
            <a:avLst/>
          </a:prstGeom>
          <a:noFill/>
          <a:ln>
            <a:noFill/>
          </a:ln>
        </p:spPr>
      </p:pic>
      <p:pic>
        <p:nvPicPr>
          <p:cNvPr id="882" name="Google Shape;882;p99"/>
          <p:cNvPicPr preferRelativeResize="0"/>
          <p:nvPr/>
        </p:nvPicPr>
        <p:blipFill>
          <a:blip r:embed="rId7">
            <a:alphaModFix/>
          </a:blip>
          <a:stretch>
            <a:fillRect/>
          </a:stretch>
        </p:blipFill>
        <p:spPr>
          <a:xfrm>
            <a:off x="2995479" y="2027238"/>
            <a:ext cx="1467371" cy="1834200"/>
          </a:xfrm>
          <a:prstGeom prst="rect">
            <a:avLst/>
          </a:prstGeom>
          <a:noFill/>
          <a:ln>
            <a:noFill/>
          </a:ln>
        </p:spPr>
      </p:pic>
      <p:pic>
        <p:nvPicPr>
          <p:cNvPr id="883" name="Google Shape;883;p99"/>
          <p:cNvPicPr preferRelativeResize="0"/>
          <p:nvPr/>
        </p:nvPicPr>
        <p:blipFill>
          <a:blip r:embed="rId8">
            <a:alphaModFix/>
          </a:blip>
          <a:stretch>
            <a:fillRect/>
          </a:stretch>
        </p:blipFill>
        <p:spPr>
          <a:xfrm>
            <a:off x="4513363" y="1760550"/>
            <a:ext cx="1894075" cy="2367594"/>
          </a:xfrm>
          <a:prstGeom prst="rect">
            <a:avLst/>
          </a:prstGeom>
          <a:noFill/>
          <a:ln>
            <a:noFill/>
          </a:ln>
        </p:spPr>
      </p:pic>
      <p:pic>
        <p:nvPicPr>
          <p:cNvPr id="884" name="Google Shape;884;p99"/>
          <p:cNvPicPr preferRelativeResize="0"/>
          <p:nvPr/>
        </p:nvPicPr>
        <p:blipFill>
          <a:blip r:embed="rId9">
            <a:alphaModFix/>
          </a:blip>
          <a:stretch>
            <a:fillRect/>
          </a:stretch>
        </p:blipFill>
        <p:spPr>
          <a:xfrm>
            <a:off x="7676625" y="2282583"/>
            <a:ext cx="1467375" cy="1196317"/>
          </a:xfrm>
          <a:prstGeom prst="rect">
            <a:avLst/>
          </a:prstGeom>
          <a:noFill/>
          <a:ln>
            <a:noFill/>
          </a:ln>
        </p:spPr>
      </p:pic>
      <p:pic>
        <p:nvPicPr>
          <p:cNvPr id="885" name="Google Shape;885;p99"/>
          <p:cNvPicPr preferRelativeResize="0"/>
          <p:nvPr/>
        </p:nvPicPr>
        <p:blipFill rotWithShape="1">
          <a:blip r:embed="rId10">
            <a:alphaModFix/>
          </a:blip>
          <a:srcRect l="4660" t="4850" r="-4659" b="-4850"/>
          <a:stretch/>
        </p:blipFill>
        <p:spPr>
          <a:xfrm>
            <a:off x="6272150" y="1883618"/>
            <a:ext cx="1595399" cy="1994234"/>
          </a:xfrm>
          <a:prstGeom prst="rect">
            <a:avLst/>
          </a:prstGeom>
          <a:noFill/>
          <a:ln>
            <a:noFill/>
          </a:ln>
        </p:spPr>
      </p:pic>
      <p:pic>
        <p:nvPicPr>
          <p:cNvPr id="886" name="Google Shape;886;p99"/>
          <p:cNvPicPr preferRelativeResize="0"/>
          <p:nvPr/>
        </p:nvPicPr>
        <p:blipFill>
          <a:blip r:embed="rId11">
            <a:alphaModFix/>
          </a:blip>
          <a:stretch>
            <a:fillRect/>
          </a:stretch>
        </p:blipFill>
        <p:spPr>
          <a:xfrm>
            <a:off x="885425" y="494561"/>
            <a:ext cx="1595400" cy="1993495"/>
          </a:xfrm>
          <a:prstGeom prst="rect">
            <a:avLst/>
          </a:prstGeom>
          <a:noFill/>
          <a:ln>
            <a:noFill/>
          </a:ln>
        </p:spPr>
      </p:pic>
      <p:pic>
        <p:nvPicPr>
          <p:cNvPr id="887" name="Google Shape;887;p99"/>
          <p:cNvPicPr preferRelativeResize="0"/>
          <p:nvPr/>
        </p:nvPicPr>
        <p:blipFill>
          <a:blip r:embed="rId12">
            <a:alphaModFix/>
          </a:blip>
          <a:stretch>
            <a:fillRect/>
          </a:stretch>
        </p:blipFill>
        <p:spPr>
          <a:xfrm>
            <a:off x="1316775" y="3685500"/>
            <a:ext cx="855013" cy="1295475"/>
          </a:xfrm>
          <a:prstGeom prst="rect">
            <a:avLst/>
          </a:prstGeom>
          <a:noFill/>
          <a:ln>
            <a:noFill/>
          </a:ln>
        </p:spPr>
      </p:pic>
      <p:pic>
        <p:nvPicPr>
          <p:cNvPr id="888" name="Google Shape;888;p99"/>
          <p:cNvPicPr preferRelativeResize="0"/>
          <p:nvPr/>
        </p:nvPicPr>
        <p:blipFill>
          <a:blip r:embed="rId13">
            <a:alphaModFix/>
          </a:blip>
          <a:stretch>
            <a:fillRect/>
          </a:stretch>
        </p:blipFill>
        <p:spPr>
          <a:xfrm>
            <a:off x="2704175" y="3685500"/>
            <a:ext cx="1196641" cy="1300700"/>
          </a:xfrm>
          <a:prstGeom prst="rect">
            <a:avLst/>
          </a:prstGeom>
          <a:noFill/>
          <a:ln>
            <a:noFill/>
          </a:ln>
        </p:spPr>
      </p:pic>
      <p:pic>
        <p:nvPicPr>
          <p:cNvPr id="889" name="Google Shape;889;p99"/>
          <p:cNvPicPr preferRelativeResize="0"/>
          <p:nvPr/>
        </p:nvPicPr>
        <p:blipFill>
          <a:blip r:embed="rId14">
            <a:alphaModFix/>
          </a:blip>
          <a:stretch>
            <a:fillRect/>
          </a:stretch>
        </p:blipFill>
        <p:spPr>
          <a:xfrm>
            <a:off x="4183025" y="3478900"/>
            <a:ext cx="1077515" cy="16002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100"/>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How the Tools Can Be Used Pt.1</a:t>
            </a:r>
            <a:endParaRPr/>
          </a:p>
        </p:txBody>
      </p:sp>
      <p:sp>
        <p:nvSpPr>
          <p:cNvPr id="895" name="Google Shape;895;p100"/>
          <p:cNvSpPr txBox="1">
            <a:spLocks noGrp="1"/>
          </p:cNvSpPr>
          <p:nvPr>
            <p:ph type="body" idx="1"/>
          </p:nvPr>
        </p:nvSpPr>
        <p:spPr>
          <a:xfrm>
            <a:off x="1345996" y="1170378"/>
            <a:ext cx="7380300" cy="3719400"/>
          </a:xfrm>
          <a:prstGeom prst="rect">
            <a:avLst/>
          </a:prstGeom>
        </p:spPr>
        <p:txBody>
          <a:bodyPr spcFirstLastPara="1" wrap="square" lIns="68575" tIns="34275" rIns="68575" bIns="34275" anchor="t" anchorCtr="0">
            <a:normAutofit/>
          </a:bodyPr>
          <a:lstStyle/>
          <a:p>
            <a:pPr marL="457200" lvl="0" indent="-304800" algn="just" rtl="0">
              <a:spcBef>
                <a:spcPts val="800"/>
              </a:spcBef>
              <a:spcAft>
                <a:spcPts val="0"/>
              </a:spcAft>
              <a:buSzPts val="1200"/>
              <a:buChar char="●"/>
            </a:pPr>
            <a:r>
              <a:rPr lang="en" sz="1200" b="1"/>
              <a:t>Kubernetes</a:t>
            </a:r>
            <a:r>
              <a:rPr lang="en" sz="1200"/>
              <a:t> comes with Role-Based-Access-Control capabilities. Network policy implementation can determine how pods communicate with each other and outside services. IAM systems can also be integrated to consistently enforce authentication within clusters.</a:t>
            </a:r>
            <a:endParaRPr sz="1200"/>
          </a:p>
          <a:p>
            <a:pPr marL="457200" lvl="0" indent="-304800" algn="just" rtl="0">
              <a:spcBef>
                <a:spcPts val="0"/>
              </a:spcBef>
              <a:spcAft>
                <a:spcPts val="0"/>
              </a:spcAft>
              <a:buSzPts val="1200"/>
              <a:buChar char="●"/>
            </a:pPr>
            <a:r>
              <a:rPr lang="en" sz="1200" b="1"/>
              <a:t>Helm</a:t>
            </a:r>
            <a:r>
              <a:rPr lang="en" sz="1200"/>
              <a:t> enables audit logging in the Kubernetes environment and also has rollback features to revert dacomes with Role-Based-Access-Control capabilities. Network policy implementation can determine how pods communicate with each other and outside services. IAM systems can also be integrated to consistently enforce authentication within clusters.</a:t>
            </a:r>
            <a:endParaRPr sz="1200"/>
          </a:p>
          <a:p>
            <a:pPr marL="457200" lvl="0" indent="-304800" algn="just" rtl="0">
              <a:spcBef>
                <a:spcPts val="0"/>
              </a:spcBef>
              <a:spcAft>
                <a:spcPts val="0"/>
              </a:spcAft>
              <a:buSzPts val="1200"/>
              <a:buChar char="●"/>
            </a:pPr>
            <a:r>
              <a:rPr lang="en" sz="1200"/>
              <a:t>mages. There are many implementable features which can run vulnerability scans and enable access control for users.</a:t>
            </a:r>
            <a:endParaRPr sz="1200"/>
          </a:p>
          <a:p>
            <a:pPr marL="457200" lvl="0" indent="-304800" algn="just" rtl="0">
              <a:spcBef>
                <a:spcPts val="0"/>
              </a:spcBef>
              <a:spcAft>
                <a:spcPts val="0"/>
              </a:spcAft>
              <a:buSzPts val="1200"/>
              <a:buChar char="●"/>
            </a:pPr>
            <a:r>
              <a:rPr lang="en" sz="1200" b="1"/>
              <a:t>Falco</a:t>
            </a:r>
            <a:r>
              <a:rPr lang="en" sz="1200"/>
              <a:t> is a tool that alerts on security threats, unusual behavior, and compliance violations. These features can be used to generate alerts if any Zero-Trust policies are compromised or violated.</a:t>
            </a:r>
            <a:endParaRPr sz="1200"/>
          </a:p>
          <a:p>
            <a:pPr marL="457200" lvl="0" indent="-304800" algn="just" rtl="0">
              <a:spcBef>
                <a:spcPts val="0"/>
              </a:spcBef>
              <a:spcAft>
                <a:spcPts val="0"/>
              </a:spcAft>
              <a:buSzPts val="1200"/>
              <a:buChar char="●"/>
            </a:pPr>
            <a:r>
              <a:rPr lang="en" sz="1200" b="1"/>
              <a:t>Harbor</a:t>
            </a:r>
            <a:r>
              <a:rPr lang="en" sz="1200"/>
              <a:t> is able to use Role-Based-Access-Control, check for vulnerabilities within an image, and sign trusted images and is designed to work with major cloud tools such as Kubernetes and Docker. This can be used to implement ZTA by implementing access control and ensuring all images are safe and signed as trusted.</a:t>
            </a:r>
            <a:endParaRPr sz="1200"/>
          </a:p>
          <a:p>
            <a:pPr marL="457200" lvl="0" indent="0" algn="just" rtl="0">
              <a:spcBef>
                <a:spcPts val="800"/>
              </a:spcBef>
              <a:spcAft>
                <a:spcPts val="0"/>
              </a:spcAft>
              <a:buNone/>
            </a:pPr>
            <a:endParaRPr sz="1200"/>
          </a:p>
        </p:txBody>
      </p:sp>
      <p:sp>
        <p:nvSpPr>
          <p:cNvPr id="897" name="Google Shape;897;p100"/>
          <p:cNvSpPr txBox="1"/>
          <p:nvPr/>
        </p:nvSpPr>
        <p:spPr>
          <a:xfrm>
            <a:off x="1271775" y="4739075"/>
            <a:ext cx="1705500" cy="33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Juny</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101"/>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lnSpc>
                <a:spcPct val="100000"/>
              </a:lnSpc>
              <a:spcBef>
                <a:spcPts val="0"/>
              </a:spcBef>
              <a:spcAft>
                <a:spcPts val="0"/>
              </a:spcAft>
              <a:buNone/>
            </a:pPr>
            <a:r>
              <a:rPr lang="en"/>
              <a:t>How the Tools Can Be Used Pt.2</a:t>
            </a:r>
            <a:endParaRPr/>
          </a:p>
        </p:txBody>
      </p:sp>
      <p:sp>
        <p:nvSpPr>
          <p:cNvPr id="903" name="Google Shape;903;p101"/>
          <p:cNvSpPr txBox="1">
            <a:spLocks noGrp="1"/>
          </p:cNvSpPr>
          <p:nvPr>
            <p:ph type="body" idx="1"/>
          </p:nvPr>
        </p:nvSpPr>
        <p:spPr>
          <a:xfrm>
            <a:off x="1465846" y="1121740"/>
            <a:ext cx="7139100" cy="3690900"/>
          </a:xfrm>
          <a:prstGeom prst="rect">
            <a:avLst/>
          </a:prstGeom>
        </p:spPr>
        <p:txBody>
          <a:bodyPr spcFirstLastPara="1" wrap="square" lIns="68575" tIns="34275" rIns="68575" bIns="34275" anchor="t" anchorCtr="0">
            <a:normAutofit/>
          </a:bodyPr>
          <a:lstStyle/>
          <a:p>
            <a:pPr marL="457200" lvl="0" indent="-304800" algn="just" rtl="0">
              <a:spcBef>
                <a:spcPts val="800"/>
              </a:spcBef>
              <a:spcAft>
                <a:spcPts val="0"/>
              </a:spcAft>
              <a:buSzPts val="1200"/>
              <a:buChar char="●"/>
            </a:pPr>
            <a:r>
              <a:rPr lang="en" sz="1200" b="1"/>
              <a:t>Linkerd </a:t>
            </a:r>
            <a:r>
              <a:rPr lang="en" sz="1200"/>
              <a:t>is able to be used in ZTA because of its zero configuration mutual TLS and Zero-Trust Policy feature. This feature sets authorization policies that determine what type of traffic is able to reach meshed Kubernetes pods.</a:t>
            </a:r>
            <a:endParaRPr sz="1200"/>
          </a:p>
          <a:p>
            <a:pPr marL="457200" lvl="0" indent="-304800" algn="just" rtl="0">
              <a:spcBef>
                <a:spcPts val="0"/>
              </a:spcBef>
              <a:spcAft>
                <a:spcPts val="0"/>
              </a:spcAft>
              <a:buSzPts val="1200"/>
              <a:buChar char="●"/>
            </a:pPr>
            <a:r>
              <a:rPr lang="en" sz="1200" b="1"/>
              <a:t>Network Service Mesh</a:t>
            </a:r>
            <a:r>
              <a:rPr lang="en" sz="1200"/>
              <a:t> is a Hybrid/Multi-cloud IP Service Mesh and one of its key features is Layer 3 Zero Trust. This service can allow different workloads and databases interact with each other while maintaining Zero Trust.</a:t>
            </a:r>
            <a:endParaRPr sz="1200"/>
          </a:p>
          <a:p>
            <a:pPr marL="457200" lvl="0" indent="-304800" algn="just" rtl="0">
              <a:spcBef>
                <a:spcPts val="0"/>
              </a:spcBef>
              <a:spcAft>
                <a:spcPts val="0"/>
              </a:spcAft>
              <a:buSzPts val="1200"/>
              <a:buChar char="●"/>
            </a:pPr>
            <a:r>
              <a:rPr lang="en" sz="1200" b="1"/>
              <a:t>Open Policy Agent </a:t>
            </a:r>
            <a:r>
              <a:rPr lang="en" sz="1200"/>
              <a:t>provides a unified framework and approach to applying policies across cloud environments. Since a big part of ZTA is policy management, OPA assists this process by providing a standardized approach.</a:t>
            </a:r>
            <a:endParaRPr sz="1200"/>
          </a:p>
          <a:p>
            <a:pPr marL="457200" lvl="0" indent="-304800" algn="just" rtl="0">
              <a:spcBef>
                <a:spcPts val="0"/>
              </a:spcBef>
              <a:spcAft>
                <a:spcPts val="0"/>
              </a:spcAft>
              <a:buSzPts val="1200"/>
              <a:buChar char="●"/>
            </a:pPr>
            <a:r>
              <a:rPr lang="en" sz="1200" b="1"/>
              <a:t>Istio</a:t>
            </a:r>
            <a:r>
              <a:rPr lang="en" sz="1200"/>
              <a:t> is a service mesh that provides Traffic Management, Observability, and Security to Kubernetes clusters. In terms of security, Istio provides Role-Based-Access Control and authentication, two important aspects of ZTA.</a:t>
            </a:r>
            <a:endParaRPr sz="1200"/>
          </a:p>
          <a:p>
            <a:pPr marL="457200" lvl="0" indent="-304800" algn="just" rtl="0">
              <a:spcBef>
                <a:spcPts val="0"/>
              </a:spcBef>
              <a:spcAft>
                <a:spcPts val="0"/>
              </a:spcAft>
              <a:buSzPts val="1200"/>
              <a:buChar char="●"/>
            </a:pPr>
            <a:r>
              <a:rPr lang="en" sz="1200" b="1"/>
              <a:t>SPIFFE and SPIRE</a:t>
            </a:r>
            <a:r>
              <a:rPr lang="en" sz="1200"/>
              <a:t> provide identity management for cloud infrastructure. One of the key use cases of SPIFFE and SPIRE is cross service authentication for ZTA.</a:t>
            </a:r>
            <a:endParaRPr/>
          </a:p>
        </p:txBody>
      </p:sp>
      <p:sp>
        <p:nvSpPr>
          <p:cNvPr id="905" name="Google Shape;905;p101"/>
          <p:cNvSpPr txBox="1"/>
          <p:nvPr/>
        </p:nvSpPr>
        <p:spPr>
          <a:xfrm>
            <a:off x="1271775" y="4739075"/>
            <a:ext cx="1705500" cy="33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Ryan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sp>
        <p:nvSpPr>
          <p:cNvPr id="910" name="Google Shape;910;p102"/>
          <p:cNvSpPr txBox="1">
            <a:spLocks noGrp="1"/>
          </p:cNvSpPr>
          <p:nvPr>
            <p:ph type="title"/>
          </p:nvPr>
        </p:nvSpPr>
        <p:spPr>
          <a:xfrm>
            <a:off x="1465850" y="0"/>
            <a:ext cx="73833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Early Steps - Local VM Development </a:t>
            </a:r>
            <a:endParaRPr/>
          </a:p>
        </p:txBody>
      </p:sp>
      <p:sp>
        <p:nvSpPr>
          <p:cNvPr id="911" name="Google Shape;911;p102"/>
          <p:cNvSpPr txBox="1">
            <a:spLocks noGrp="1"/>
          </p:cNvSpPr>
          <p:nvPr>
            <p:ph type="body" idx="1"/>
          </p:nvPr>
        </p:nvSpPr>
        <p:spPr>
          <a:xfrm>
            <a:off x="1465850" y="1593048"/>
            <a:ext cx="7049400" cy="3034200"/>
          </a:xfrm>
          <a:prstGeom prst="rect">
            <a:avLst/>
          </a:prstGeom>
        </p:spPr>
        <p:txBody>
          <a:bodyPr spcFirstLastPara="1" wrap="square" lIns="68575" tIns="34275" rIns="68575" bIns="34275" anchor="t" anchorCtr="0">
            <a:normAutofit/>
          </a:bodyPr>
          <a:lstStyle/>
          <a:p>
            <a:pPr marL="457200" lvl="0" indent="-317500" algn="just" rtl="0">
              <a:lnSpc>
                <a:spcPct val="115000"/>
              </a:lnSpc>
              <a:spcBef>
                <a:spcPts val="800"/>
              </a:spcBef>
              <a:spcAft>
                <a:spcPts val="0"/>
              </a:spcAft>
              <a:buSzPts val="1400"/>
              <a:buChar char="●"/>
            </a:pPr>
            <a:r>
              <a:rPr lang="en" sz="1400"/>
              <a:t>During the early stages, the team divided their focus into</a:t>
            </a:r>
            <a:r>
              <a:rPr lang="en" sz="1400" b="1"/>
              <a:t> two environments</a:t>
            </a:r>
            <a:r>
              <a:rPr lang="en" sz="1400"/>
              <a:t>. Due to time restraints, the team decided to stop research on the </a:t>
            </a:r>
            <a:r>
              <a:rPr lang="en" sz="1400" b="1"/>
              <a:t>local VM</a:t>
            </a:r>
            <a:r>
              <a:rPr lang="en" sz="1400"/>
              <a:t> end and to completely shift the focus onto developing t</a:t>
            </a:r>
            <a:r>
              <a:rPr lang="en" sz="1400" b="1"/>
              <a:t>he Azure VMs</a:t>
            </a:r>
            <a:r>
              <a:rPr lang="en" sz="1400"/>
              <a:t>. This was in the best interest for team and the overall story of implementing Cloud Native tools to generate the ZTA architecture as defined by the project guidelines. </a:t>
            </a:r>
            <a:endParaRPr sz="1400"/>
          </a:p>
          <a:p>
            <a:pPr marL="0" lvl="0" indent="0" algn="just" rtl="0">
              <a:lnSpc>
                <a:spcPct val="115000"/>
              </a:lnSpc>
              <a:spcBef>
                <a:spcPts val="800"/>
              </a:spcBef>
              <a:spcAft>
                <a:spcPts val="0"/>
              </a:spcAft>
              <a:buNone/>
            </a:pPr>
            <a:endParaRPr sz="1000"/>
          </a:p>
          <a:p>
            <a:pPr marL="457200" lvl="0" indent="-317500" algn="just" rtl="0">
              <a:lnSpc>
                <a:spcPct val="115000"/>
              </a:lnSpc>
              <a:spcBef>
                <a:spcPts val="800"/>
              </a:spcBef>
              <a:spcAft>
                <a:spcPts val="0"/>
              </a:spcAft>
              <a:buSzPts val="1400"/>
              <a:buChar char="●"/>
            </a:pPr>
            <a:r>
              <a:rPr lang="en" sz="1400"/>
              <a:t>The local VM team focused on incorporating CNCF tools such as </a:t>
            </a:r>
            <a:r>
              <a:rPr lang="en" sz="1400" b="1"/>
              <a:t>Kubernetes</a:t>
            </a:r>
            <a:r>
              <a:rPr lang="en" sz="1400"/>
              <a:t>, </a:t>
            </a:r>
            <a:r>
              <a:rPr lang="en" sz="1400" b="1"/>
              <a:t>Calico</a:t>
            </a:r>
            <a:r>
              <a:rPr lang="en" sz="1400"/>
              <a:t>, and </a:t>
            </a:r>
            <a:r>
              <a:rPr lang="en" sz="1400" b="1"/>
              <a:t>Helm </a:t>
            </a:r>
            <a:r>
              <a:rPr lang="en" sz="1400"/>
              <a:t>to create a secure environment which would later be connected to the Azure VMs through a </a:t>
            </a:r>
            <a:r>
              <a:rPr lang="en" sz="1400" b="1"/>
              <a:t>S2S VPN connection(pFsense)</a:t>
            </a:r>
            <a:r>
              <a:rPr lang="en" sz="1400"/>
              <a:t>. From there, the team would be able to establish secure communications and demonstrate the overarching ZTA architecture over both environments.</a:t>
            </a:r>
            <a:endParaRPr sz="1000"/>
          </a:p>
        </p:txBody>
      </p:sp>
      <p:sp>
        <p:nvSpPr>
          <p:cNvPr id="913" name="Google Shape;913;p102"/>
          <p:cNvSpPr txBox="1">
            <a:spLocks noGrp="1"/>
          </p:cNvSpPr>
          <p:nvPr>
            <p:ph type="body" idx="2"/>
          </p:nvPr>
        </p:nvSpPr>
        <p:spPr>
          <a:xfrm>
            <a:off x="1465859" y="1062633"/>
            <a:ext cx="7049400" cy="4656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Emphasizing Azure VM Development for ZTA Architecture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18" name="Google Shape;918;p103"/>
          <p:cNvSpPr txBox="1">
            <a:spLocks noGrp="1"/>
          </p:cNvSpPr>
          <p:nvPr>
            <p:ph type="title"/>
          </p:nvPr>
        </p:nvSpPr>
        <p:spPr>
          <a:xfrm>
            <a:off x="1060953" y="-124900"/>
            <a:ext cx="4843200" cy="1039500"/>
          </a:xfrm>
          <a:prstGeom prst="rect">
            <a:avLst/>
          </a:prstGeom>
          <a:noFill/>
          <a:ln>
            <a:noFill/>
          </a:ln>
        </p:spPr>
        <p:txBody>
          <a:bodyPr spcFirstLastPara="1" wrap="square" lIns="68575" tIns="34275" rIns="68575" bIns="34275" anchor="b" anchorCtr="0">
            <a:normAutofit/>
          </a:bodyPr>
          <a:lstStyle/>
          <a:p>
            <a:pPr marL="0" lvl="0" indent="0" algn="l" rtl="0">
              <a:lnSpc>
                <a:spcPct val="90000"/>
              </a:lnSpc>
              <a:spcBef>
                <a:spcPts val="0"/>
              </a:spcBef>
              <a:spcAft>
                <a:spcPts val="0"/>
              </a:spcAft>
              <a:buSzPts val="1400"/>
              <a:buNone/>
            </a:pPr>
            <a:r>
              <a:rPr lang="en" sz="2400"/>
              <a:t>Technical Approach</a:t>
            </a:r>
            <a:endParaRPr sz="2400"/>
          </a:p>
          <a:p>
            <a:pPr marL="0" lvl="0" indent="0" algn="l" rtl="0">
              <a:lnSpc>
                <a:spcPct val="90000"/>
              </a:lnSpc>
              <a:spcBef>
                <a:spcPts val="0"/>
              </a:spcBef>
              <a:spcAft>
                <a:spcPts val="0"/>
              </a:spcAft>
              <a:buSzPts val="1400"/>
              <a:buNone/>
            </a:pPr>
            <a:endParaRPr/>
          </a:p>
        </p:txBody>
      </p:sp>
      <p:sp>
        <p:nvSpPr>
          <p:cNvPr id="919" name="Google Shape;919;p103"/>
          <p:cNvSpPr txBox="1"/>
          <p:nvPr/>
        </p:nvSpPr>
        <p:spPr>
          <a:xfrm>
            <a:off x="8447600" y="4757450"/>
            <a:ext cx="806100" cy="329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dk2"/>
                </a:solidFill>
                <a:latin typeface="Arial"/>
                <a:ea typeface="Arial"/>
                <a:cs typeface="Arial"/>
                <a:sym typeface="Arial"/>
              </a:rPr>
              <a:t>l</a:t>
            </a:r>
            <a:endParaRPr sz="1400" b="0" i="0" u="none" strike="noStrike" cap="none">
              <a:solidFill>
                <a:schemeClr val="dk2"/>
              </a:solidFill>
              <a:latin typeface="Arial"/>
              <a:ea typeface="Arial"/>
              <a:cs typeface="Arial"/>
              <a:sym typeface="Arial"/>
            </a:endParaRPr>
          </a:p>
        </p:txBody>
      </p:sp>
      <p:sp>
        <p:nvSpPr>
          <p:cNvPr id="920" name="Google Shape;920;p103"/>
          <p:cNvSpPr txBox="1"/>
          <p:nvPr/>
        </p:nvSpPr>
        <p:spPr>
          <a:xfrm>
            <a:off x="1260325" y="374700"/>
            <a:ext cx="9514800" cy="4485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000"/>
              <a:buFont typeface="Arial"/>
              <a:buNone/>
            </a:pPr>
            <a:r>
              <a:rPr lang="en" sz="1000" b="1" i="0" u="none" strike="noStrike" cap="none">
                <a:solidFill>
                  <a:srgbClr val="000000"/>
                </a:solidFill>
                <a:latin typeface="Calibri"/>
                <a:ea typeface="Calibri"/>
                <a:cs typeface="Calibri"/>
                <a:sym typeface="Calibri"/>
              </a:rPr>
              <a:t>Local VM Environment Setup:</a:t>
            </a:r>
            <a:endParaRPr sz="1000" b="1" i="0" u="none" strike="noStrike" cap="none">
              <a:solidFill>
                <a:srgbClr val="000000"/>
              </a:solidFill>
              <a:latin typeface="Calibri"/>
              <a:ea typeface="Calibri"/>
              <a:cs typeface="Calibri"/>
              <a:sym typeface="Calibri"/>
            </a:endParaRPr>
          </a:p>
          <a:p>
            <a:pPr marL="457200" marR="0" lvl="0" indent="-292100" algn="l" rtl="0">
              <a:lnSpc>
                <a:spcPct val="115000"/>
              </a:lnSpc>
              <a:spcBef>
                <a:spcPts val="0"/>
              </a:spcBef>
              <a:spcAft>
                <a:spcPts val="0"/>
              </a:spcAft>
              <a:buClr>
                <a:srgbClr val="000000"/>
              </a:buClr>
              <a:buSzPts val="1000"/>
              <a:buFont typeface="Arial"/>
              <a:buChar char="●"/>
            </a:pPr>
            <a:r>
              <a:rPr lang="en" sz="1000" b="1" i="0" u="none" strike="noStrike" cap="none">
                <a:solidFill>
                  <a:srgbClr val="000000"/>
                </a:solidFill>
                <a:latin typeface="Arial"/>
                <a:ea typeface="Arial"/>
                <a:cs typeface="Arial"/>
                <a:sym typeface="Arial"/>
              </a:rPr>
              <a:t>Local VM Project:</a:t>
            </a:r>
            <a:endParaRPr sz="1000" b="1"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Create a new project on Oracle VirtualBox</a:t>
            </a:r>
            <a:endParaRPr sz="1000" b="0" i="0" u="none" strike="noStrike" cap="none">
              <a:solidFill>
                <a:srgbClr val="000000"/>
              </a:solidFill>
              <a:latin typeface="Arial"/>
              <a:ea typeface="Arial"/>
              <a:cs typeface="Arial"/>
              <a:sym typeface="Arial"/>
            </a:endParaRPr>
          </a:p>
          <a:p>
            <a:pPr marL="457200" marR="0" lvl="0" indent="-292100" algn="l" rtl="0">
              <a:lnSpc>
                <a:spcPct val="115000"/>
              </a:lnSpc>
              <a:spcBef>
                <a:spcPts val="0"/>
              </a:spcBef>
              <a:spcAft>
                <a:spcPts val="0"/>
              </a:spcAft>
              <a:buClr>
                <a:srgbClr val="000000"/>
              </a:buClr>
              <a:buSzPts val="1000"/>
              <a:buFont typeface="Arial"/>
              <a:buChar char="●"/>
            </a:pPr>
            <a:r>
              <a:rPr lang="en" sz="1000" b="1" i="0" u="none" strike="noStrike" cap="none">
                <a:solidFill>
                  <a:srgbClr val="000000"/>
                </a:solidFill>
                <a:latin typeface="Arial"/>
                <a:ea typeface="Arial"/>
                <a:cs typeface="Arial"/>
                <a:sym typeface="Arial"/>
              </a:rPr>
              <a:t>Local VM Configuration:</a:t>
            </a:r>
            <a:endParaRPr sz="1000" b="1"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Define the specifications of the VM</a:t>
            </a:r>
            <a:endParaRPr sz="1000" b="0"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Download Ubuntu 22.04 </a:t>
            </a:r>
            <a:endParaRPr sz="1000" b="0" i="0" u="none" strike="noStrike" cap="none">
              <a:solidFill>
                <a:srgbClr val="000000"/>
              </a:solidFill>
              <a:latin typeface="Arial"/>
              <a:ea typeface="Arial"/>
              <a:cs typeface="Arial"/>
              <a:sym typeface="Arial"/>
            </a:endParaRPr>
          </a:p>
          <a:p>
            <a:pPr marL="457200" marR="0" lvl="0" indent="-292100" algn="l" rtl="0">
              <a:lnSpc>
                <a:spcPct val="115000"/>
              </a:lnSpc>
              <a:spcBef>
                <a:spcPts val="0"/>
              </a:spcBef>
              <a:spcAft>
                <a:spcPts val="0"/>
              </a:spcAft>
              <a:buClr>
                <a:srgbClr val="000000"/>
              </a:buClr>
              <a:buSzPts val="1000"/>
              <a:buFont typeface="Arial"/>
              <a:buChar char="●"/>
            </a:pPr>
            <a:r>
              <a:rPr lang="en" sz="1000" b="1" i="0" u="none" strike="noStrike" cap="none">
                <a:solidFill>
                  <a:srgbClr val="000000"/>
                </a:solidFill>
                <a:latin typeface="Arial"/>
                <a:ea typeface="Arial"/>
                <a:cs typeface="Arial"/>
                <a:sym typeface="Arial"/>
              </a:rPr>
              <a:t>Tool Installation:</a:t>
            </a:r>
            <a:endParaRPr sz="1000" b="1"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Install necessary CNCF tools to create a ZTA environment</a:t>
            </a:r>
            <a:endParaRPr sz="1000" b="0" i="0" u="none" strike="noStrike" cap="none">
              <a:solidFill>
                <a:srgbClr val="000000"/>
              </a:solidFill>
              <a:latin typeface="Arial"/>
              <a:ea typeface="Arial"/>
              <a:cs typeface="Arial"/>
              <a:sym typeface="Arial"/>
            </a:endParaRPr>
          </a:p>
          <a:p>
            <a:pPr marL="457200" marR="0" lvl="0" indent="-292100" algn="l" rtl="0">
              <a:lnSpc>
                <a:spcPct val="115000"/>
              </a:lnSpc>
              <a:spcBef>
                <a:spcPts val="0"/>
              </a:spcBef>
              <a:spcAft>
                <a:spcPts val="0"/>
              </a:spcAft>
              <a:buClr>
                <a:srgbClr val="000000"/>
              </a:buClr>
              <a:buSzPts val="1000"/>
              <a:buFont typeface="Arial"/>
              <a:buChar char="●"/>
            </a:pPr>
            <a:r>
              <a:rPr lang="en" sz="1000" b="1" i="0" u="none" strike="noStrike" cap="none">
                <a:solidFill>
                  <a:srgbClr val="000000"/>
                </a:solidFill>
                <a:latin typeface="Arial"/>
                <a:ea typeface="Arial"/>
                <a:cs typeface="Arial"/>
                <a:sym typeface="Arial"/>
              </a:rPr>
              <a:t>Network Segmentation and User Role Specification:</a:t>
            </a:r>
            <a:endParaRPr sz="1000" b="1"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Install a tool to help ensure network isolation</a:t>
            </a:r>
            <a:endParaRPr sz="1000" b="0"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Declare roles based on users using tools such as Kubernetes</a:t>
            </a:r>
            <a:endParaRPr sz="1000" b="0" i="0" u="none" strike="noStrike" cap="none">
              <a:solidFill>
                <a:srgbClr val="000000"/>
              </a:solidFill>
              <a:latin typeface="Arial"/>
              <a:ea typeface="Arial"/>
              <a:cs typeface="Arial"/>
              <a:sym typeface="Arial"/>
            </a:endParaRPr>
          </a:p>
          <a:p>
            <a:pPr marL="457200" marR="0" lvl="0" indent="-292100" algn="l" rtl="0">
              <a:lnSpc>
                <a:spcPct val="115000"/>
              </a:lnSpc>
              <a:spcBef>
                <a:spcPts val="0"/>
              </a:spcBef>
              <a:spcAft>
                <a:spcPts val="0"/>
              </a:spcAft>
              <a:buClr>
                <a:srgbClr val="000000"/>
              </a:buClr>
              <a:buSzPts val="1000"/>
              <a:buFont typeface="Arial"/>
              <a:buChar char="●"/>
            </a:pPr>
            <a:r>
              <a:rPr lang="en" sz="1000" b="1" i="0" u="none" strike="noStrike" cap="none">
                <a:solidFill>
                  <a:srgbClr val="000000"/>
                </a:solidFill>
                <a:latin typeface="Arial"/>
                <a:ea typeface="Arial"/>
                <a:cs typeface="Arial"/>
                <a:sym typeface="Arial"/>
              </a:rPr>
              <a:t>Network Traffic </a:t>
            </a:r>
            <a:endParaRPr sz="1000" b="1"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Implement tools to filter and/or monitor network traffic (Calico, Helm)</a:t>
            </a:r>
            <a:endParaRPr sz="1000" b="0"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Ensure secure communication</a:t>
            </a:r>
            <a:endParaRPr sz="10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000"/>
              <a:buFont typeface="Arial"/>
              <a:buNone/>
            </a:pPr>
            <a:r>
              <a:rPr lang="en" sz="1000" b="1" i="0" u="none" strike="noStrike" cap="none">
                <a:solidFill>
                  <a:srgbClr val="000000"/>
                </a:solidFill>
                <a:latin typeface="Arial"/>
                <a:ea typeface="Arial"/>
                <a:cs typeface="Arial"/>
                <a:sym typeface="Arial"/>
              </a:rPr>
              <a:t>Testing and Experimentation:</a:t>
            </a:r>
            <a:endParaRPr sz="1000" b="1" i="0" u="none" strike="noStrike" cap="none">
              <a:solidFill>
                <a:srgbClr val="000000"/>
              </a:solidFill>
              <a:latin typeface="Arial"/>
              <a:ea typeface="Arial"/>
              <a:cs typeface="Arial"/>
              <a:sym typeface="Arial"/>
            </a:endParaRPr>
          </a:p>
          <a:p>
            <a:pPr marL="457200" marR="0" lvl="0" indent="-292100" algn="l" rtl="0">
              <a:lnSpc>
                <a:spcPct val="115000"/>
              </a:lnSpc>
              <a:spcBef>
                <a:spcPts val="0"/>
              </a:spcBef>
              <a:spcAft>
                <a:spcPts val="0"/>
              </a:spcAft>
              <a:buClr>
                <a:srgbClr val="000000"/>
              </a:buClr>
              <a:buSzPts val="1000"/>
              <a:buFont typeface="Arial"/>
              <a:buChar char="●"/>
            </a:pPr>
            <a:r>
              <a:rPr lang="en" sz="1000" b="1" i="0" u="none" strike="noStrike" cap="none">
                <a:solidFill>
                  <a:srgbClr val="000000"/>
                </a:solidFill>
                <a:latin typeface="Arial"/>
                <a:ea typeface="Arial"/>
                <a:cs typeface="Arial"/>
                <a:sym typeface="Arial"/>
              </a:rPr>
              <a:t>Test Environments:</a:t>
            </a:r>
            <a:endParaRPr sz="1000" b="1"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Create multiple test environments to simulate different scenarios.</a:t>
            </a:r>
            <a:endParaRPr sz="1000" b="0" i="0" u="none" strike="noStrike" cap="none">
              <a:solidFill>
                <a:srgbClr val="000000"/>
              </a:solidFill>
              <a:latin typeface="Arial"/>
              <a:ea typeface="Arial"/>
              <a:cs typeface="Arial"/>
              <a:sym typeface="Arial"/>
            </a:endParaRPr>
          </a:p>
          <a:p>
            <a:pPr marL="457200" marR="0" lvl="0" indent="-292100" algn="l" rtl="0">
              <a:lnSpc>
                <a:spcPct val="115000"/>
              </a:lnSpc>
              <a:spcBef>
                <a:spcPts val="0"/>
              </a:spcBef>
              <a:spcAft>
                <a:spcPts val="0"/>
              </a:spcAft>
              <a:buClr>
                <a:srgbClr val="000000"/>
              </a:buClr>
              <a:buSzPts val="1000"/>
              <a:buFont typeface="Arial"/>
              <a:buChar char="●"/>
            </a:pPr>
            <a:r>
              <a:rPr lang="en" sz="1000" b="1" i="0" u="none" strike="noStrike" cap="none">
                <a:solidFill>
                  <a:srgbClr val="000000"/>
                </a:solidFill>
                <a:latin typeface="Arial"/>
                <a:ea typeface="Arial"/>
                <a:cs typeface="Arial"/>
                <a:sym typeface="Arial"/>
              </a:rPr>
              <a:t>Testing Tools</a:t>
            </a:r>
            <a:endParaRPr sz="1000" b="1"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Penetration testing to test security of the ZTA structure (Katoolin)</a:t>
            </a:r>
            <a:endParaRPr sz="1000" b="0" i="0" u="none" strike="noStrike" cap="none">
              <a:solidFill>
                <a:srgbClr val="000000"/>
              </a:solidFill>
              <a:latin typeface="Arial"/>
              <a:ea typeface="Arial"/>
              <a:cs typeface="Arial"/>
              <a:sym typeface="Arial"/>
            </a:endParaRPr>
          </a:p>
          <a:p>
            <a:pPr marL="457200" marR="0" lvl="0" indent="-292100" algn="l" rtl="0">
              <a:lnSpc>
                <a:spcPct val="115000"/>
              </a:lnSpc>
              <a:spcBef>
                <a:spcPts val="0"/>
              </a:spcBef>
              <a:spcAft>
                <a:spcPts val="0"/>
              </a:spcAft>
              <a:buClr>
                <a:srgbClr val="000000"/>
              </a:buClr>
              <a:buSzPts val="1000"/>
              <a:buFont typeface="Arial"/>
              <a:buChar char="●"/>
            </a:pPr>
            <a:r>
              <a:rPr lang="en" sz="1000" b="1" i="0" u="none" strike="noStrike" cap="none">
                <a:solidFill>
                  <a:srgbClr val="000000"/>
                </a:solidFill>
                <a:latin typeface="Arial"/>
                <a:ea typeface="Arial"/>
                <a:cs typeface="Arial"/>
                <a:sym typeface="Arial"/>
              </a:rPr>
              <a:t>Scaling:</a:t>
            </a:r>
            <a:endParaRPr sz="1000" b="1"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Test scalability of applications and infrastructure.</a:t>
            </a:r>
            <a:endParaRPr sz="1000" b="0" i="0" u="none" strike="noStrike" cap="none">
              <a:solidFill>
                <a:srgbClr val="000000"/>
              </a:solidFill>
              <a:latin typeface="Arial"/>
              <a:ea typeface="Arial"/>
              <a:cs typeface="Arial"/>
              <a:sym typeface="Arial"/>
            </a:endParaRPr>
          </a:p>
          <a:p>
            <a:pPr marL="457200" marR="0" lvl="0" indent="-292100" algn="l" rtl="0">
              <a:lnSpc>
                <a:spcPct val="115000"/>
              </a:lnSpc>
              <a:spcBef>
                <a:spcPts val="0"/>
              </a:spcBef>
              <a:spcAft>
                <a:spcPts val="0"/>
              </a:spcAft>
              <a:buClr>
                <a:srgbClr val="000000"/>
              </a:buClr>
              <a:buSzPts val="1000"/>
              <a:buFont typeface="Arial"/>
              <a:buChar char="●"/>
            </a:pPr>
            <a:r>
              <a:rPr lang="en" sz="1000" b="1" i="0" u="none" strike="noStrike" cap="none">
                <a:solidFill>
                  <a:srgbClr val="000000"/>
                </a:solidFill>
                <a:latin typeface="Arial"/>
                <a:ea typeface="Arial"/>
                <a:cs typeface="Arial"/>
                <a:sym typeface="Arial"/>
              </a:rPr>
              <a:t>Documentation:</a:t>
            </a:r>
            <a:endParaRPr sz="1000" b="1" i="0" u="none" strike="noStrike" cap="none">
              <a:solidFill>
                <a:srgbClr val="000000"/>
              </a:solidFill>
              <a:latin typeface="Arial"/>
              <a:ea typeface="Arial"/>
              <a:cs typeface="Arial"/>
              <a:sym typeface="Arial"/>
            </a:endParaRPr>
          </a:p>
          <a:p>
            <a:pPr marL="914400" marR="0" lvl="1" indent="-292100" algn="l" rtl="0">
              <a:lnSpc>
                <a:spcPct val="115000"/>
              </a:lnSpc>
              <a:spcBef>
                <a:spcPts val="0"/>
              </a:spcBef>
              <a:spcAft>
                <a:spcPts val="0"/>
              </a:spcAft>
              <a:buClr>
                <a:srgbClr val="000000"/>
              </a:buClr>
              <a:buSzPts val="1000"/>
              <a:buFont typeface="Arial"/>
              <a:buChar char="○"/>
            </a:pPr>
            <a:r>
              <a:rPr lang="en" sz="1000" b="0" i="0" u="none" strike="noStrike" cap="none">
                <a:solidFill>
                  <a:srgbClr val="000000"/>
                </a:solidFill>
                <a:latin typeface="Arial"/>
                <a:ea typeface="Arial"/>
                <a:cs typeface="Arial"/>
                <a:sym typeface="Arial"/>
              </a:rPr>
              <a:t>Document installation process and issues encountered</a:t>
            </a:r>
            <a:endParaRPr sz="1000" b="0" i="0" u="none" strike="noStrike" cap="none">
              <a:solidFill>
                <a:srgbClr val="000000"/>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900"/>
              <a:buFont typeface="Arial"/>
              <a:buNone/>
            </a:pPr>
            <a:endParaRPr sz="900" b="0" i="0" u="none" strike="noStrike" cap="none">
              <a:solidFill>
                <a:schemeClr val="dk1"/>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104"/>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VPN Connection</a:t>
            </a:r>
            <a:endParaRPr/>
          </a:p>
        </p:txBody>
      </p:sp>
      <p:sp>
        <p:nvSpPr>
          <p:cNvPr id="926" name="Google Shape;926;p104"/>
          <p:cNvSpPr txBox="1">
            <a:spLocks noGrp="1"/>
          </p:cNvSpPr>
          <p:nvPr>
            <p:ph type="body" idx="1"/>
          </p:nvPr>
        </p:nvSpPr>
        <p:spPr>
          <a:xfrm>
            <a:off x="1465859" y="1593056"/>
            <a:ext cx="7049400" cy="23160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b="1"/>
              <a:t>Description:</a:t>
            </a:r>
            <a:r>
              <a:rPr lang="en"/>
              <a:t> A VPN connection establishes an encrypted tunnel between an Azure virtual network and an on-premises location, facilitating secure communication over the public internet.</a:t>
            </a:r>
            <a:endParaRPr/>
          </a:p>
        </p:txBody>
      </p:sp>
      <p:sp>
        <p:nvSpPr>
          <p:cNvPr id="928" name="Google Shape;928;p104"/>
          <p:cNvSpPr txBox="1">
            <a:spLocks noGrp="1"/>
          </p:cNvSpPr>
          <p:nvPr>
            <p:ph type="body" idx="2"/>
          </p:nvPr>
        </p:nvSpPr>
        <p:spPr>
          <a:xfrm>
            <a:off x="1465859" y="1062633"/>
            <a:ext cx="7049400" cy="4656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Option1 </a:t>
            </a:r>
            <a:endParaRPr/>
          </a:p>
        </p:txBody>
      </p:sp>
      <p:pic>
        <p:nvPicPr>
          <p:cNvPr id="929" name="Google Shape;929;p104"/>
          <p:cNvPicPr preferRelativeResize="0"/>
          <p:nvPr/>
        </p:nvPicPr>
        <p:blipFill>
          <a:blip r:embed="rId3">
            <a:alphaModFix/>
          </a:blip>
          <a:stretch>
            <a:fillRect/>
          </a:stretch>
        </p:blipFill>
        <p:spPr>
          <a:xfrm>
            <a:off x="1961350" y="2571750"/>
            <a:ext cx="6058400" cy="2141350"/>
          </a:xfrm>
          <a:prstGeom prst="rect">
            <a:avLst/>
          </a:prstGeom>
          <a:noFill/>
          <a:ln>
            <a:noFill/>
          </a:ln>
        </p:spPr>
      </p:pic>
      <p:sp>
        <p:nvSpPr>
          <p:cNvPr id="930" name="Google Shape;930;p104"/>
          <p:cNvSpPr txBox="1"/>
          <p:nvPr/>
        </p:nvSpPr>
        <p:spPr>
          <a:xfrm>
            <a:off x="1047250" y="4657925"/>
            <a:ext cx="50670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u="sng">
                <a:solidFill>
                  <a:srgbClr val="2200CC"/>
                </a:solidFill>
                <a:hlinkClick r:id="rId4">
                  <a:extLst>
                    <a:ext uri="{A12FA001-AC4F-418D-AE19-62706E023703}">
                      <ahyp:hlinkClr xmlns:ahyp="http://schemas.microsoft.com/office/drawing/2018/hyperlinkcolor" val="tx"/>
                    </a:ext>
                  </a:extLst>
                </a:hlinkClick>
              </a:rPr>
              <a:t>Connect an on-premises network to a Microsoft Azure virtual network - Microsoft 365 Enterprise | Microsoft Learn</a:t>
            </a:r>
            <a:endParaRPr sz="1000"/>
          </a:p>
        </p:txBody>
      </p:sp>
      <p:sp>
        <p:nvSpPr>
          <p:cNvPr id="931" name="Google Shape;931;p104"/>
          <p:cNvSpPr txBox="1">
            <a:spLocks noGrp="1"/>
          </p:cNvSpPr>
          <p:nvPr>
            <p:ph type="body" idx="1"/>
          </p:nvPr>
        </p:nvSpPr>
        <p:spPr>
          <a:xfrm>
            <a:off x="3787050" y="2571750"/>
            <a:ext cx="2594700" cy="1542600"/>
          </a:xfrm>
          <a:prstGeom prst="rect">
            <a:avLst/>
          </a:prstGeom>
        </p:spPr>
        <p:txBody>
          <a:bodyPr spcFirstLastPara="1" wrap="square" lIns="68575" tIns="34275" rIns="68575" bIns="34275" anchor="t" anchorCtr="0">
            <a:normAutofit/>
          </a:bodyPr>
          <a:lstStyle/>
          <a:p>
            <a:pPr marL="0" lvl="0" indent="0" algn="l" rtl="0">
              <a:lnSpc>
                <a:spcPct val="70000"/>
              </a:lnSpc>
              <a:spcBef>
                <a:spcPts val="800"/>
              </a:spcBef>
              <a:spcAft>
                <a:spcPts val="0"/>
              </a:spcAft>
              <a:buSzPts val="935"/>
              <a:buNone/>
            </a:pPr>
            <a:r>
              <a:rPr lang="en" sz="830" b="1"/>
              <a:t>Benefits:</a:t>
            </a:r>
            <a:endParaRPr sz="830" b="1"/>
          </a:p>
          <a:p>
            <a:pPr marL="457200" lvl="0" indent="-281305" algn="l" rtl="0">
              <a:lnSpc>
                <a:spcPct val="70000"/>
              </a:lnSpc>
              <a:spcBef>
                <a:spcPts val="800"/>
              </a:spcBef>
              <a:spcAft>
                <a:spcPts val="0"/>
              </a:spcAft>
              <a:buSzPts val="830"/>
              <a:buChar char="●"/>
            </a:pPr>
            <a:r>
              <a:rPr lang="en" sz="830"/>
              <a:t>Simple to configure.</a:t>
            </a:r>
            <a:endParaRPr sz="830"/>
          </a:p>
          <a:p>
            <a:pPr marL="457200" lvl="0" indent="-281305" algn="l" rtl="0">
              <a:lnSpc>
                <a:spcPct val="70000"/>
              </a:lnSpc>
              <a:spcBef>
                <a:spcPts val="0"/>
              </a:spcBef>
              <a:spcAft>
                <a:spcPts val="0"/>
              </a:spcAft>
              <a:buSzPts val="830"/>
              <a:buChar char="●"/>
            </a:pPr>
            <a:r>
              <a:rPr lang="en" sz="830"/>
              <a:t>High aggregate bandwidth available; up to 10 Gbps depending on the VPN Gateway SKU.</a:t>
            </a:r>
            <a:endParaRPr sz="830"/>
          </a:p>
          <a:p>
            <a:pPr marL="0" lvl="0" indent="0" algn="l" rtl="0">
              <a:lnSpc>
                <a:spcPct val="70000"/>
              </a:lnSpc>
              <a:spcBef>
                <a:spcPts val="800"/>
              </a:spcBef>
              <a:spcAft>
                <a:spcPts val="0"/>
              </a:spcAft>
              <a:buSzPts val="935"/>
              <a:buNone/>
            </a:pPr>
            <a:r>
              <a:rPr lang="en" sz="830" b="1"/>
              <a:t>Challenges:</a:t>
            </a:r>
            <a:endParaRPr sz="830" b="1"/>
          </a:p>
          <a:p>
            <a:pPr marL="457200" lvl="0" indent="-281305" algn="l" rtl="0">
              <a:lnSpc>
                <a:spcPct val="70000"/>
              </a:lnSpc>
              <a:spcBef>
                <a:spcPts val="800"/>
              </a:spcBef>
              <a:spcAft>
                <a:spcPts val="0"/>
              </a:spcAft>
              <a:buSzPts val="830"/>
              <a:buChar char="●"/>
            </a:pPr>
            <a:r>
              <a:rPr lang="en" sz="830"/>
              <a:t>Requires an on-premises VPN device.</a:t>
            </a:r>
            <a:endParaRPr sz="830"/>
          </a:p>
          <a:p>
            <a:pPr marL="457200" lvl="0" indent="-281305" algn="l" rtl="0">
              <a:lnSpc>
                <a:spcPct val="70000"/>
              </a:lnSpc>
              <a:spcBef>
                <a:spcPts val="0"/>
              </a:spcBef>
              <a:spcAft>
                <a:spcPts val="0"/>
              </a:spcAft>
              <a:buSzPts val="830"/>
              <a:buChar char="●"/>
            </a:pPr>
            <a:r>
              <a:rPr lang="en" sz="830"/>
              <a:t>Limited SLA coverage; Microsoft guarantees 99.9% availability for each VPN Gateway but not for the network connection to the gateway.</a:t>
            </a:r>
            <a:endParaRPr sz="83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35"/>
        <p:cNvGrpSpPr/>
        <p:nvPr/>
      </p:nvGrpSpPr>
      <p:grpSpPr>
        <a:xfrm>
          <a:off x="0" y="0"/>
          <a:ext cx="0" cy="0"/>
          <a:chOff x="0" y="0"/>
          <a:chExt cx="0" cy="0"/>
        </a:xfrm>
      </p:grpSpPr>
      <p:sp>
        <p:nvSpPr>
          <p:cNvPr id="936" name="Google Shape;936;p105"/>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Example of secure hybrid network</a:t>
            </a:r>
            <a:endParaRPr/>
          </a:p>
        </p:txBody>
      </p:sp>
      <p:pic>
        <p:nvPicPr>
          <p:cNvPr id="938" name="Google Shape;938;p105"/>
          <p:cNvPicPr preferRelativeResize="0"/>
          <p:nvPr/>
        </p:nvPicPr>
        <p:blipFill>
          <a:blip r:embed="rId3">
            <a:alphaModFix/>
          </a:blip>
          <a:stretch>
            <a:fillRect/>
          </a:stretch>
        </p:blipFill>
        <p:spPr>
          <a:xfrm>
            <a:off x="1276900" y="1333925"/>
            <a:ext cx="7604726" cy="2475650"/>
          </a:xfrm>
          <a:prstGeom prst="rect">
            <a:avLst/>
          </a:prstGeom>
          <a:noFill/>
          <a:ln>
            <a:noFill/>
          </a:ln>
        </p:spPr>
      </p:pic>
      <p:sp>
        <p:nvSpPr>
          <p:cNvPr id="939" name="Google Shape;939;p105"/>
          <p:cNvSpPr txBox="1"/>
          <p:nvPr/>
        </p:nvSpPr>
        <p:spPr>
          <a:xfrm>
            <a:off x="1572000" y="4244075"/>
            <a:ext cx="30000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u="sng">
                <a:solidFill>
                  <a:schemeClr val="hlink"/>
                </a:solidFill>
                <a:hlinkClick r:id="rId4"/>
              </a:rPr>
              <a:t>Implement a secure hybrid network - Azure Architecture Center | Microsoft Learn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64"/>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ZTA Integration </a:t>
            </a:r>
            <a:endParaRPr/>
          </a:p>
        </p:txBody>
      </p:sp>
      <p:sp>
        <p:nvSpPr>
          <p:cNvPr id="522" name="Google Shape;522;p64"/>
          <p:cNvSpPr txBox="1">
            <a:spLocks noGrp="1"/>
          </p:cNvSpPr>
          <p:nvPr>
            <p:ph type="body" idx="1"/>
          </p:nvPr>
        </p:nvSpPr>
        <p:spPr>
          <a:xfrm>
            <a:off x="1129672" y="1154845"/>
            <a:ext cx="6112500" cy="2833800"/>
          </a:xfrm>
          <a:prstGeom prst="rect">
            <a:avLst/>
          </a:prstGeom>
        </p:spPr>
        <p:txBody>
          <a:bodyPr spcFirstLastPara="1" wrap="square" lIns="68575" tIns="34275" rIns="68575" bIns="34275" anchor="t" anchorCtr="0">
            <a:normAutofit/>
          </a:bodyPr>
          <a:lstStyle/>
          <a:p>
            <a:pPr marL="0" lvl="0" indent="0" algn="l" rtl="0">
              <a:lnSpc>
                <a:spcPct val="115000"/>
              </a:lnSpc>
              <a:spcBef>
                <a:spcPts val="800"/>
              </a:spcBef>
              <a:spcAft>
                <a:spcPts val="0"/>
              </a:spcAft>
              <a:buNone/>
            </a:pPr>
            <a:r>
              <a:rPr lang="en" sz="1400" b="1"/>
              <a:t>Integration of ZTA with CNCF Landscape</a:t>
            </a:r>
            <a:endParaRPr sz="1400" b="1"/>
          </a:p>
          <a:p>
            <a:pPr marL="457200" lvl="0" indent="-317500" algn="l" rtl="0">
              <a:lnSpc>
                <a:spcPct val="115000"/>
              </a:lnSpc>
              <a:spcBef>
                <a:spcPts val="800"/>
              </a:spcBef>
              <a:spcAft>
                <a:spcPts val="0"/>
              </a:spcAft>
              <a:buSzPts val="1400"/>
              <a:buChar char="●"/>
            </a:pPr>
            <a:r>
              <a:rPr lang="en" sz="1400"/>
              <a:t>CNCF offers open source security tools</a:t>
            </a:r>
            <a:endParaRPr sz="1400"/>
          </a:p>
          <a:p>
            <a:pPr marL="457200" lvl="0" indent="-317500" algn="l" rtl="0">
              <a:lnSpc>
                <a:spcPct val="115000"/>
              </a:lnSpc>
              <a:spcBef>
                <a:spcPts val="0"/>
              </a:spcBef>
              <a:spcAft>
                <a:spcPts val="0"/>
              </a:spcAft>
              <a:buSzPts val="1400"/>
              <a:buChar char="●"/>
            </a:pPr>
            <a:r>
              <a:rPr lang="en" sz="1400"/>
              <a:t>Research focuses on merging ZTA principles with CNCF tools</a:t>
            </a:r>
            <a:endParaRPr sz="1400"/>
          </a:p>
          <a:p>
            <a:pPr marL="457200" lvl="0" indent="-317500" algn="l" rtl="0">
              <a:lnSpc>
                <a:spcPct val="115000"/>
              </a:lnSpc>
              <a:spcBef>
                <a:spcPts val="0"/>
              </a:spcBef>
              <a:spcAft>
                <a:spcPts val="0"/>
              </a:spcAft>
              <a:buSzPts val="1400"/>
              <a:buChar char="●"/>
            </a:pPr>
            <a:r>
              <a:rPr lang="en" sz="1400"/>
              <a:t>Utilization of Azure platform and CNCF tools (Envoy, Vault, SPIFFE/SPIRE) in simulated cloud environment</a:t>
            </a:r>
            <a:endParaRPr sz="1400"/>
          </a:p>
          <a:p>
            <a:pPr marL="457200" lvl="0" indent="-317500" algn="l" rtl="0">
              <a:lnSpc>
                <a:spcPct val="115000"/>
              </a:lnSpc>
              <a:spcBef>
                <a:spcPts val="0"/>
              </a:spcBef>
              <a:spcAft>
                <a:spcPts val="0"/>
              </a:spcAft>
              <a:buSzPts val="1400"/>
              <a:buChar char="●"/>
            </a:pPr>
            <a:r>
              <a:rPr lang="en" sz="1400"/>
              <a:t>Demonstrates efficacy in securing cloud service communications through access controls and validation mechanisms (like nmap).</a:t>
            </a:r>
            <a:endParaRPr sz="14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4" name="Google Shape;944;p106"/>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Azure ExpressRoute</a:t>
            </a:r>
            <a:endParaRPr/>
          </a:p>
        </p:txBody>
      </p:sp>
      <p:sp>
        <p:nvSpPr>
          <p:cNvPr id="945" name="Google Shape;945;p106"/>
          <p:cNvSpPr txBox="1">
            <a:spLocks noGrp="1"/>
          </p:cNvSpPr>
          <p:nvPr>
            <p:ph type="body" idx="1"/>
          </p:nvPr>
        </p:nvSpPr>
        <p:spPr>
          <a:xfrm>
            <a:off x="1465859" y="1440656"/>
            <a:ext cx="7049400" cy="23160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sz="1500" b="1"/>
              <a:t>Description:</a:t>
            </a:r>
            <a:r>
              <a:rPr lang="en" sz="1500"/>
              <a:t> Azure ExpressRoute provides a private, dedicated connection through a third-party connectivity provider, offering high bandwidth and lower latencies compared to typical internet connections. </a:t>
            </a:r>
            <a:endParaRPr sz="1500"/>
          </a:p>
        </p:txBody>
      </p:sp>
      <p:sp>
        <p:nvSpPr>
          <p:cNvPr id="947" name="Google Shape;947;p106"/>
          <p:cNvSpPr txBox="1">
            <a:spLocks noGrp="1"/>
          </p:cNvSpPr>
          <p:nvPr>
            <p:ph type="body" idx="2"/>
          </p:nvPr>
        </p:nvSpPr>
        <p:spPr>
          <a:xfrm>
            <a:off x="1465859" y="1062633"/>
            <a:ext cx="7049400" cy="4656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Option 2</a:t>
            </a:r>
            <a:endParaRPr/>
          </a:p>
        </p:txBody>
      </p:sp>
      <p:pic>
        <p:nvPicPr>
          <p:cNvPr id="948" name="Google Shape;948;p106"/>
          <p:cNvPicPr preferRelativeResize="0"/>
          <p:nvPr/>
        </p:nvPicPr>
        <p:blipFill rotWithShape="1">
          <a:blip r:embed="rId3">
            <a:alphaModFix/>
          </a:blip>
          <a:srcRect l="1319" t="6330" r="-1319" b="-6330"/>
          <a:stretch/>
        </p:blipFill>
        <p:spPr>
          <a:xfrm>
            <a:off x="2318625" y="2396125"/>
            <a:ext cx="4506749" cy="2452400"/>
          </a:xfrm>
          <a:prstGeom prst="rect">
            <a:avLst/>
          </a:prstGeom>
          <a:noFill/>
          <a:ln>
            <a:noFill/>
          </a:ln>
        </p:spPr>
      </p:pic>
      <p:sp>
        <p:nvSpPr>
          <p:cNvPr id="949" name="Google Shape;949;p106"/>
          <p:cNvSpPr txBox="1"/>
          <p:nvPr/>
        </p:nvSpPr>
        <p:spPr>
          <a:xfrm>
            <a:off x="1085975" y="3317600"/>
            <a:ext cx="12327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u="sng">
                <a:solidFill>
                  <a:schemeClr val="hlink"/>
                </a:solidFill>
                <a:hlinkClick r:id="rId4"/>
              </a:rPr>
              <a:t>On-premises network using ExpressRoute - Azure Architecture Center | Microsoft Learn</a:t>
            </a:r>
            <a:endParaRPr sz="1300"/>
          </a:p>
        </p:txBody>
      </p:sp>
      <p:sp>
        <p:nvSpPr>
          <p:cNvPr id="950" name="Google Shape;950;p106"/>
          <p:cNvSpPr txBox="1"/>
          <p:nvPr/>
        </p:nvSpPr>
        <p:spPr>
          <a:xfrm>
            <a:off x="6825375" y="2571750"/>
            <a:ext cx="21756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dk1"/>
                </a:solidFill>
              </a:rPr>
              <a:t>Challenges:</a:t>
            </a:r>
            <a:endParaRPr sz="1200" b="1">
              <a:solidFill>
                <a:schemeClr val="dk1"/>
              </a:solidFill>
            </a:endParaRPr>
          </a:p>
          <a:p>
            <a:pPr marL="457200" lvl="0" indent="-304800" algn="l" rtl="0">
              <a:spcBef>
                <a:spcPts val="0"/>
              </a:spcBef>
              <a:spcAft>
                <a:spcPts val="0"/>
              </a:spcAft>
              <a:buClr>
                <a:schemeClr val="dk1"/>
              </a:buClr>
              <a:buSzPts val="1200"/>
              <a:buChar char="●"/>
            </a:pPr>
            <a:r>
              <a:rPr lang="en" sz="1200">
                <a:solidFill>
                  <a:schemeClr val="dk1"/>
                </a:solidFill>
              </a:rPr>
              <a:t>Complexity in setup; requires working with a third-party connectivity provider.</a:t>
            </a:r>
            <a:endParaRPr sz="1200">
              <a:solidFill>
                <a:schemeClr val="dk1"/>
              </a:solidFill>
            </a:endParaRPr>
          </a:p>
          <a:p>
            <a:pPr marL="457200" lvl="0" indent="-304800" algn="l" rtl="0">
              <a:spcBef>
                <a:spcPts val="0"/>
              </a:spcBef>
              <a:spcAft>
                <a:spcPts val="0"/>
              </a:spcAft>
              <a:buClr>
                <a:schemeClr val="dk1"/>
              </a:buClr>
              <a:buSzPts val="1200"/>
              <a:buChar char="●"/>
            </a:pPr>
            <a:r>
              <a:rPr lang="en" sz="1200">
                <a:solidFill>
                  <a:schemeClr val="dk1"/>
                </a:solidFill>
              </a:rPr>
              <a:t>Requires high-bandwidth routers on-premises.</a:t>
            </a:r>
            <a:endParaRPr sz="12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107"/>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What is CNCF Landscape?</a:t>
            </a:r>
            <a:endParaRPr/>
          </a:p>
        </p:txBody>
      </p:sp>
      <p:sp>
        <p:nvSpPr>
          <p:cNvPr id="956" name="Google Shape;956;p107"/>
          <p:cNvSpPr txBox="1">
            <a:spLocks noGrp="1"/>
          </p:cNvSpPr>
          <p:nvPr>
            <p:ph type="body" idx="1"/>
          </p:nvPr>
        </p:nvSpPr>
        <p:spPr>
          <a:xfrm>
            <a:off x="1263200" y="1452525"/>
            <a:ext cx="7633500" cy="3648000"/>
          </a:xfrm>
          <a:prstGeom prst="rect">
            <a:avLst/>
          </a:prstGeom>
        </p:spPr>
        <p:txBody>
          <a:bodyPr spcFirstLastPara="1" wrap="square" lIns="68575" tIns="34275" rIns="68575" bIns="34275" anchor="t" anchorCtr="0">
            <a:normAutofit/>
          </a:bodyPr>
          <a:lstStyle/>
          <a:p>
            <a:pPr marL="0" lvl="0" indent="0" algn="just" rtl="0">
              <a:lnSpc>
                <a:spcPct val="115000"/>
              </a:lnSpc>
              <a:spcBef>
                <a:spcPts val="0"/>
              </a:spcBef>
              <a:spcAft>
                <a:spcPts val="0"/>
              </a:spcAft>
              <a:buNone/>
            </a:pPr>
            <a:r>
              <a:rPr lang="en" sz="1300" b="1">
                <a:solidFill>
                  <a:srgbClr val="000000"/>
                </a:solidFill>
                <a:latin typeface="Calibri"/>
                <a:ea typeface="Calibri"/>
                <a:cs typeface="Calibri"/>
                <a:sym typeface="Calibri"/>
              </a:rPr>
              <a:t>Definition: </a:t>
            </a:r>
            <a:r>
              <a:rPr lang="en" sz="1200">
                <a:solidFill>
                  <a:srgbClr val="000000"/>
                </a:solidFill>
                <a:latin typeface="Calibri"/>
                <a:ea typeface="Calibri"/>
                <a:cs typeface="Calibri"/>
                <a:sym typeface="Calibri"/>
              </a:rPr>
              <a:t>The Cloud Native Computing Foundation (CNCF) Landscape is a visual representation of the various projects and tools that fall under the CNCF umbrella. It's designed to help navigate the ever-growing ecosystem of cloud-native technologies.</a:t>
            </a:r>
            <a:endParaRPr sz="1200">
              <a:solidFill>
                <a:srgbClr val="000000"/>
              </a:solidFill>
              <a:latin typeface="Calibri"/>
              <a:ea typeface="Calibri"/>
              <a:cs typeface="Calibri"/>
              <a:sym typeface="Calibri"/>
            </a:endParaRPr>
          </a:p>
          <a:p>
            <a:pPr marL="0" lvl="0" indent="0" algn="l" rtl="0">
              <a:lnSpc>
                <a:spcPct val="115000"/>
              </a:lnSpc>
              <a:spcBef>
                <a:spcPts val="0"/>
              </a:spcBef>
              <a:spcAft>
                <a:spcPts val="0"/>
              </a:spcAft>
              <a:buNone/>
            </a:pPr>
            <a:endParaRPr sz="1200">
              <a:solidFill>
                <a:srgbClr val="000000"/>
              </a:solidFill>
              <a:latin typeface="Calibri"/>
              <a:ea typeface="Calibri"/>
              <a:cs typeface="Calibri"/>
              <a:sym typeface="Calibri"/>
            </a:endParaRPr>
          </a:p>
          <a:p>
            <a:pPr marL="0" lvl="0" indent="0" algn="l" rtl="0">
              <a:lnSpc>
                <a:spcPct val="115000"/>
              </a:lnSpc>
              <a:spcBef>
                <a:spcPts val="0"/>
              </a:spcBef>
              <a:spcAft>
                <a:spcPts val="0"/>
              </a:spcAft>
              <a:buNone/>
            </a:pPr>
            <a:r>
              <a:rPr lang="en" sz="1300" b="1">
                <a:solidFill>
                  <a:srgbClr val="000000"/>
                </a:solidFill>
                <a:latin typeface="Calibri"/>
                <a:ea typeface="Calibri"/>
                <a:cs typeface="Calibri"/>
                <a:sym typeface="Calibri"/>
              </a:rPr>
              <a:t>6 Categories of CNCF:</a:t>
            </a:r>
            <a:r>
              <a:rPr lang="en" sz="1200">
                <a:solidFill>
                  <a:srgbClr val="000000"/>
                </a:solidFill>
                <a:latin typeface="Calibri"/>
                <a:ea typeface="Calibri"/>
                <a:cs typeface="Calibri"/>
                <a:sym typeface="Calibri"/>
              </a:rPr>
              <a:t> </a:t>
            </a:r>
            <a:br>
              <a:rPr lang="en" sz="1200">
                <a:solidFill>
                  <a:srgbClr val="000000"/>
                </a:solidFill>
                <a:latin typeface="Calibri"/>
                <a:ea typeface="Calibri"/>
                <a:cs typeface="Calibri"/>
                <a:sym typeface="Calibri"/>
              </a:rPr>
            </a:br>
            <a:endParaRPr sz="1200">
              <a:solidFill>
                <a:srgbClr val="000000"/>
              </a:solidFill>
              <a:latin typeface="Calibri"/>
              <a:ea typeface="Calibri"/>
              <a:cs typeface="Calibri"/>
              <a:sym typeface="Calibri"/>
            </a:endParaRPr>
          </a:p>
          <a:p>
            <a:pPr marL="0" lvl="0" indent="0" algn="l" rtl="0">
              <a:lnSpc>
                <a:spcPct val="115000"/>
              </a:lnSpc>
              <a:spcBef>
                <a:spcPts val="0"/>
              </a:spcBef>
              <a:spcAft>
                <a:spcPts val="0"/>
              </a:spcAft>
              <a:buNone/>
            </a:pPr>
            <a:endParaRPr sz="1200">
              <a:solidFill>
                <a:srgbClr val="000000"/>
              </a:solidFill>
              <a:latin typeface="Calibri"/>
              <a:ea typeface="Calibri"/>
              <a:cs typeface="Calibri"/>
              <a:sym typeface="Calibri"/>
            </a:endParaRPr>
          </a:p>
          <a:p>
            <a:pPr marL="0" lvl="0" indent="0" algn="l" rtl="0">
              <a:spcBef>
                <a:spcPts val="800"/>
              </a:spcBef>
              <a:spcAft>
                <a:spcPts val="0"/>
              </a:spcAft>
              <a:buNone/>
            </a:pPr>
            <a:endParaRPr/>
          </a:p>
        </p:txBody>
      </p:sp>
      <p:sp>
        <p:nvSpPr>
          <p:cNvPr id="957" name="Google Shape;957;p107"/>
          <p:cNvSpPr txBox="1">
            <a:spLocks noGrp="1"/>
          </p:cNvSpPr>
          <p:nvPr>
            <p:ph type="body" idx="2"/>
          </p:nvPr>
        </p:nvSpPr>
        <p:spPr>
          <a:xfrm>
            <a:off x="1465859" y="1062633"/>
            <a:ext cx="6800700" cy="4656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What are 6 Categories of CNCF?</a:t>
            </a:r>
            <a:endParaRPr/>
          </a:p>
        </p:txBody>
      </p:sp>
      <p:pic>
        <p:nvPicPr>
          <p:cNvPr id="958" name="Google Shape;958;p107"/>
          <p:cNvPicPr preferRelativeResize="0"/>
          <p:nvPr/>
        </p:nvPicPr>
        <p:blipFill>
          <a:blip r:embed="rId3">
            <a:alphaModFix/>
          </a:blip>
          <a:stretch>
            <a:fillRect/>
          </a:stretch>
        </p:blipFill>
        <p:spPr>
          <a:xfrm>
            <a:off x="1433850" y="2659127"/>
            <a:ext cx="4636949" cy="227037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90"/>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References </a:t>
            </a:r>
            <a:endParaRPr/>
          </a:p>
        </p:txBody>
      </p:sp>
      <p:sp>
        <p:nvSpPr>
          <p:cNvPr id="788" name="Google Shape;788;p90"/>
          <p:cNvSpPr txBox="1">
            <a:spLocks noGrp="1"/>
          </p:cNvSpPr>
          <p:nvPr>
            <p:ph type="body" idx="1"/>
          </p:nvPr>
        </p:nvSpPr>
        <p:spPr>
          <a:xfrm>
            <a:off x="1465850" y="1199850"/>
            <a:ext cx="7049400" cy="3345300"/>
          </a:xfrm>
          <a:prstGeom prst="rect">
            <a:avLst/>
          </a:prstGeom>
        </p:spPr>
        <p:txBody>
          <a:bodyPr spcFirstLastPara="1" wrap="square" lIns="68575" tIns="34275" rIns="68575" bIns="34275" anchor="t" anchorCtr="0">
            <a:normAutofit fontScale="92500"/>
          </a:bodyPr>
          <a:lstStyle/>
          <a:p>
            <a:pPr marL="228600" lvl="0" indent="-304165" algn="l" rtl="0">
              <a:lnSpc>
                <a:spcPct val="200000"/>
              </a:lnSpc>
              <a:spcBef>
                <a:spcPts val="1200"/>
              </a:spcBef>
              <a:spcAft>
                <a:spcPts val="0"/>
              </a:spcAft>
              <a:buClr>
                <a:srgbClr val="000000"/>
              </a:buClr>
              <a:buSzPct val="127272"/>
              <a:buFont typeface="Times New Roman"/>
              <a:buAutoNum type="arabicPeriod"/>
            </a:pPr>
            <a:r>
              <a:rPr lang="en" sz="1100" i="1" dirty="0">
                <a:solidFill>
                  <a:srgbClr val="000000"/>
                </a:solidFill>
                <a:latin typeface="Georgia"/>
                <a:ea typeface="Georgia"/>
                <a:cs typeface="Georgia"/>
                <a:sym typeface="Georgia"/>
              </a:rPr>
              <a:t>7 elements of highly successful zero trust architecture | video - zscaler</a:t>
            </a:r>
            <a:r>
              <a:rPr lang="en" sz="1100" dirty="0">
                <a:solidFill>
                  <a:srgbClr val="000000"/>
                </a:solidFill>
                <a:latin typeface="Georgia"/>
                <a:ea typeface="Georgia"/>
                <a:cs typeface="Georgia"/>
                <a:sym typeface="Georgia"/>
              </a:rPr>
              <a:t>. (2022, November 3).</a:t>
            </a:r>
            <a:endParaRPr sz="1400" dirty="0">
              <a:solidFill>
                <a:srgbClr val="000000"/>
              </a:solidFill>
              <a:latin typeface="Times New Roman"/>
              <a:ea typeface="Times New Roman"/>
              <a:cs typeface="Times New Roman"/>
              <a:sym typeface="Times New Roman"/>
            </a:endParaRPr>
          </a:p>
          <a:p>
            <a:pPr marL="228600" lvl="0" indent="-304165" algn="l" rtl="0">
              <a:lnSpc>
                <a:spcPct val="200000"/>
              </a:lnSpc>
              <a:spcBef>
                <a:spcPts val="0"/>
              </a:spcBef>
              <a:spcAft>
                <a:spcPts val="0"/>
              </a:spcAft>
              <a:buClr>
                <a:srgbClr val="000000"/>
              </a:buClr>
              <a:buSzPct val="127272"/>
              <a:buFont typeface="Times New Roman"/>
              <a:buAutoNum type="arabicPeriod"/>
            </a:pPr>
            <a:r>
              <a:rPr lang="en" sz="1100" dirty="0">
                <a:solidFill>
                  <a:srgbClr val="000000"/>
                </a:solidFill>
                <a:latin typeface="Georgia"/>
                <a:ea typeface="Georgia"/>
                <a:cs typeface="Georgia"/>
                <a:sym typeface="Georgia"/>
              </a:rPr>
              <a:t>Software AG. (n.d.). </a:t>
            </a:r>
            <a:r>
              <a:rPr lang="en" sz="1100" i="1" dirty="0">
                <a:solidFill>
                  <a:srgbClr val="000000"/>
                </a:solidFill>
                <a:latin typeface="Georgia"/>
                <a:ea typeface="Georgia"/>
                <a:cs typeface="Georgia"/>
                <a:sym typeface="Georgia"/>
              </a:rPr>
              <a:t>SPIFFE</a:t>
            </a:r>
            <a:r>
              <a:rPr lang="en" sz="1100" dirty="0">
                <a:solidFill>
                  <a:srgbClr val="000000"/>
                </a:solidFill>
                <a:latin typeface="Georgia"/>
                <a:ea typeface="Georgia"/>
                <a:cs typeface="Georgia"/>
                <a:sym typeface="Georgia"/>
              </a:rPr>
              <a:t>. Softwareag.com. Retrieved April 15, 2024, from </a:t>
            </a:r>
            <a:r>
              <a:rPr lang="en" sz="1100" u="sng" dirty="0">
                <a:solidFill>
                  <a:schemeClr val="hlink"/>
                </a:solidFill>
                <a:latin typeface="Georgia"/>
                <a:ea typeface="Georgia"/>
                <a:cs typeface="Georgia"/>
                <a:sym typeface="Georgia"/>
                <a:hlinkClick r:id="rId3"/>
              </a:rPr>
              <a:t>https://techradar.softwareag.com/technology/spiffe-spire/</a:t>
            </a:r>
            <a:endParaRPr sz="1100" dirty="0">
              <a:solidFill>
                <a:srgbClr val="000000"/>
              </a:solidFill>
              <a:latin typeface="Georgia"/>
              <a:ea typeface="Georgia"/>
              <a:cs typeface="Georgia"/>
              <a:sym typeface="Georgia"/>
            </a:endParaRPr>
          </a:p>
          <a:p>
            <a:pPr marL="228600" lvl="0" indent="-287972" algn="l" rtl="0">
              <a:lnSpc>
                <a:spcPct val="200000"/>
              </a:lnSpc>
              <a:spcBef>
                <a:spcPts val="0"/>
              </a:spcBef>
              <a:spcAft>
                <a:spcPts val="0"/>
              </a:spcAft>
              <a:buClr>
                <a:srgbClr val="000000"/>
              </a:buClr>
              <a:buSzPct val="100000"/>
              <a:buFont typeface="Georgia"/>
              <a:buAutoNum type="arabicPeriod"/>
            </a:pPr>
            <a:r>
              <a:rPr lang="en" sz="1100" i="1" dirty="0">
                <a:solidFill>
                  <a:srgbClr val="000000"/>
                </a:solidFill>
                <a:latin typeface="Georgia"/>
                <a:ea typeface="Georgia"/>
                <a:cs typeface="Georgia"/>
                <a:sym typeface="Georgia"/>
              </a:rPr>
              <a:t>Getting Started — envoy 1.30.0-dev-1095be documentation</a:t>
            </a:r>
            <a:r>
              <a:rPr lang="en" sz="1100" dirty="0">
                <a:solidFill>
                  <a:srgbClr val="000000"/>
                </a:solidFill>
                <a:latin typeface="Georgia"/>
                <a:ea typeface="Georgia"/>
                <a:cs typeface="Georgia"/>
                <a:sym typeface="Georgia"/>
              </a:rPr>
              <a:t>. (n.d.). Envoyproxy.Io. Retrieved April 15, 2024, from https://www.envoyproxy.io/docs/envoy/latest/start/start</a:t>
            </a:r>
            <a:endParaRPr sz="1100" dirty="0">
              <a:solidFill>
                <a:srgbClr val="000000"/>
              </a:solidFill>
              <a:latin typeface="Georgia"/>
              <a:ea typeface="Georgia"/>
              <a:cs typeface="Georgia"/>
              <a:sym typeface="Georgia"/>
            </a:endParaRPr>
          </a:p>
          <a:p>
            <a:pPr marL="228600" lvl="0" indent="-287972" algn="l" rtl="0">
              <a:lnSpc>
                <a:spcPct val="200000"/>
              </a:lnSpc>
              <a:spcBef>
                <a:spcPts val="0"/>
              </a:spcBef>
              <a:spcAft>
                <a:spcPts val="0"/>
              </a:spcAft>
              <a:buClr>
                <a:srgbClr val="000000"/>
              </a:buClr>
              <a:buSzPct val="100000"/>
              <a:buFont typeface="Georgia"/>
              <a:buAutoNum type="arabicPeriod"/>
            </a:pPr>
            <a:r>
              <a:rPr lang="en" sz="1100" i="1" dirty="0">
                <a:solidFill>
                  <a:srgbClr val="000000"/>
                </a:solidFill>
                <a:latin typeface="Georgia"/>
                <a:ea typeface="Georgia"/>
                <a:cs typeface="Georgia"/>
                <a:sym typeface="Georgia"/>
              </a:rPr>
              <a:t>Your first secret</a:t>
            </a:r>
            <a:r>
              <a:rPr lang="en" sz="1100" dirty="0">
                <a:solidFill>
                  <a:srgbClr val="000000"/>
                </a:solidFill>
                <a:latin typeface="Georgia"/>
                <a:ea typeface="Georgia"/>
                <a:cs typeface="Georgia"/>
                <a:sym typeface="Georgia"/>
              </a:rPr>
              <a:t>. (n.d.). Your First Secret | Vault | HashiCorp Developer. Retrieved April 15, 2024, from </a:t>
            </a:r>
            <a:r>
              <a:rPr lang="en" sz="1100" u="sng" dirty="0">
                <a:solidFill>
                  <a:schemeClr val="hlink"/>
                </a:solidFill>
                <a:latin typeface="Georgia"/>
                <a:ea typeface="Georgia"/>
                <a:cs typeface="Georgia"/>
                <a:sym typeface="Georgia"/>
                <a:hlinkClick r:id="rId4"/>
              </a:rPr>
              <a:t>https://developer.hashicorp.com/vault/tutorials/getting-started/getting-started-first-secret</a:t>
            </a:r>
            <a:endParaRPr sz="1100" dirty="0">
              <a:solidFill>
                <a:srgbClr val="000000"/>
              </a:solidFill>
              <a:latin typeface="Georgia"/>
              <a:ea typeface="Georgia"/>
              <a:cs typeface="Georgia"/>
              <a:sym typeface="Georgia"/>
            </a:endParaRPr>
          </a:p>
          <a:p>
            <a:pPr marL="228600" lvl="0" indent="-287972" algn="l" rtl="0">
              <a:lnSpc>
                <a:spcPct val="200000"/>
              </a:lnSpc>
              <a:spcBef>
                <a:spcPts val="0"/>
              </a:spcBef>
              <a:spcAft>
                <a:spcPts val="0"/>
              </a:spcAft>
              <a:buClr>
                <a:srgbClr val="000000"/>
              </a:buClr>
              <a:buSzPct val="100000"/>
              <a:buFont typeface="Georgia"/>
              <a:buAutoNum type="arabicPeriod"/>
            </a:pPr>
            <a:r>
              <a:rPr lang="en" sz="1100" i="1" dirty="0">
                <a:solidFill>
                  <a:srgbClr val="000000"/>
                </a:solidFill>
                <a:latin typeface="Georgia"/>
                <a:ea typeface="Georgia"/>
                <a:cs typeface="Georgia"/>
                <a:sym typeface="Georgia"/>
              </a:rPr>
              <a:t>CNCF landscape</a:t>
            </a:r>
            <a:r>
              <a:rPr lang="en" sz="1100" dirty="0">
                <a:solidFill>
                  <a:srgbClr val="000000"/>
                </a:solidFill>
                <a:latin typeface="Georgia"/>
                <a:ea typeface="Georgia"/>
                <a:cs typeface="Georgia"/>
                <a:sym typeface="Georgia"/>
              </a:rPr>
              <a:t>. (n.d.). Cncf.Io. Retrieved April 15, 2024, from </a:t>
            </a:r>
            <a:r>
              <a:rPr lang="en" sz="1100" u="sng" dirty="0">
                <a:solidFill>
                  <a:schemeClr val="hlink"/>
                </a:solidFill>
                <a:latin typeface="Georgia"/>
                <a:ea typeface="Georgia"/>
                <a:cs typeface="Georgia"/>
                <a:sym typeface="Georgia"/>
                <a:hlinkClick r:id="rId5"/>
              </a:rPr>
              <a:t>https://landscape.cncf.io/</a:t>
            </a:r>
            <a:endParaRPr sz="1100" dirty="0">
              <a:solidFill>
                <a:srgbClr val="000000"/>
              </a:solidFill>
              <a:latin typeface="Georgia"/>
              <a:ea typeface="Georgia"/>
              <a:cs typeface="Georgia"/>
              <a:sym typeface="Georgia"/>
            </a:endParaRPr>
          </a:p>
          <a:p>
            <a:pPr marL="228600" lvl="0" indent="-287972" algn="l" rtl="0">
              <a:lnSpc>
                <a:spcPct val="200000"/>
              </a:lnSpc>
              <a:spcBef>
                <a:spcPts val="0"/>
              </a:spcBef>
              <a:spcAft>
                <a:spcPts val="0"/>
              </a:spcAft>
              <a:buClr>
                <a:srgbClr val="000000"/>
              </a:buClr>
              <a:buSzPct val="100000"/>
              <a:buFont typeface="Georgia"/>
              <a:buAutoNum type="arabicPeriod"/>
            </a:pPr>
            <a:r>
              <a:rPr lang="en" sz="1100" dirty="0">
                <a:solidFill>
                  <a:srgbClr val="000000"/>
                </a:solidFill>
                <a:latin typeface="Georgia"/>
                <a:ea typeface="Georgia"/>
                <a:cs typeface="Georgia"/>
                <a:sym typeface="Georgia"/>
              </a:rPr>
              <a:t>Cyber Law Toolkit. (n.d.). Microsoft Exchange Server data breach (2021). Retrieved from https://cyberlaw.ccdcoe.org/wiki/Microsoft_Exchange_Server_data_breach_(2021)</a:t>
            </a:r>
            <a:endParaRPr sz="1100" dirty="0">
              <a:solidFill>
                <a:srgbClr val="000000"/>
              </a:solidFill>
              <a:latin typeface="Georgia"/>
              <a:ea typeface="Georgia"/>
              <a:cs typeface="Georgia"/>
              <a:sym typeface="Georgia"/>
            </a:endParaRPr>
          </a:p>
          <a:p>
            <a:pPr marL="228600" lvl="0" indent="0" algn="l" rtl="0">
              <a:lnSpc>
                <a:spcPct val="115000"/>
              </a:lnSpc>
              <a:spcBef>
                <a:spcPts val="0"/>
              </a:spcBef>
              <a:spcAft>
                <a:spcPts val="0"/>
              </a:spcAft>
              <a:buNone/>
            </a:pPr>
            <a:endParaRPr sz="1100" dirty="0">
              <a:solidFill>
                <a:srgbClr val="000000"/>
              </a:solidFill>
              <a:latin typeface="Georgia"/>
              <a:ea typeface="Georgia"/>
              <a:cs typeface="Georgia"/>
              <a:sym typeface="Georgia"/>
            </a:endParaRPr>
          </a:p>
          <a:p>
            <a:pPr marL="228600" lvl="0" indent="0" algn="l" rtl="0">
              <a:lnSpc>
                <a:spcPct val="115000"/>
              </a:lnSpc>
              <a:spcBef>
                <a:spcPts val="0"/>
              </a:spcBef>
              <a:spcAft>
                <a:spcPts val="0"/>
              </a:spcAft>
              <a:buNone/>
            </a:pPr>
            <a:endParaRPr sz="1100" dirty="0">
              <a:solidFill>
                <a:srgbClr val="000000"/>
              </a:solidFill>
              <a:latin typeface="Georgia"/>
              <a:ea typeface="Georgia"/>
              <a:cs typeface="Georgia"/>
              <a:sym typeface="Georgia"/>
            </a:endParaRPr>
          </a:p>
          <a:p>
            <a:pPr marL="228600" lvl="0" indent="0" algn="l" rtl="0">
              <a:lnSpc>
                <a:spcPct val="115000"/>
              </a:lnSpc>
              <a:spcBef>
                <a:spcPts val="0"/>
              </a:spcBef>
              <a:spcAft>
                <a:spcPts val="0"/>
              </a:spcAft>
              <a:buNone/>
            </a:pPr>
            <a:endParaRPr sz="140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65"/>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sz="3200"/>
              <a:t>Importance of ZTA in Cybersecurity</a:t>
            </a:r>
            <a:endParaRPr sz="3200"/>
          </a:p>
        </p:txBody>
      </p:sp>
      <p:grpSp>
        <p:nvGrpSpPr>
          <p:cNvPr id="530" name="Google Shape;530;p65"/>
          <p:cNvGrpSpPr/>
          <p:nvPr/>
        </p:nvGrpSpPr>
        <p:grpSpPr>
          <a:xfrm>
            <a:off x="4788023" y="1325074"/>
            <a:ext cx="2194407" cy="1689047"/>
            <a:chOff x="3216519" y="1002150"/>
            <a:chExt cx="2053151" cy="1569600"/>
          </a:xfrm>
        </p:grpSpPr>
        <p:sp>
          <p:nvSpPr>
            <p:cNvPr id="531" name="Google Shape;531;p65"/>
            <p:cNvSpPr/>
            <p:nvPr/>
          </p:nvSpPr>
          <p:spPr>
            <a:xfrm flipH="1">
              <a:off x="3216519" y="1002150"/>
              <a:ext cx="1944600" cy="1569600"/>
            </a:xfrm>
            <a:prstGeom prst="round2DiagRect">
              <a:avLst>
                <a:gd name="adj1" fmla="val 0"/>
                <a:gd name="adj2" fmla="val 17764"/>
              </a:avLst>
            </a:prstGeom>
            <a:solidFill>
              <a:srgbClr val="1D7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65"/>
            <p:cNvSpPr txBox="1"/>
            <p:nvPr/>
          </p:nvSpPr>
          <p:spPr>
            <a:xfrm>
              <a:off x="3325070" y="1047503"/>
              <a:ext cx="19446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FFFF"/>
                  </a:solidFill>
                </a:rPr>
                <a:t>Multi-Factor Authentication &amp; Encryption</a:t>
              </a:r>
              <a:endParaRPr sz="1100">
                <a:solidFill>
                  <a:srgbClr val="FFFFFF"/>
                </a:solidFill>
              </a:endParaRPr>
            </a:p>
          </p:txBody>
        </p:sp>
        <p:sp>
          <p:nvSpPr>
            <p:cNvPr id="533" name="Google Shape;533;p65"/>
            <p:cNvSpPr txBox="1"/>
            <p:nvPr/>
          </p:nvSpPr>
          <p:spPr>
            <a:xfrm>
              <a:off x="3377077" y="1523991"/>
              <a:ext cx="1698000" cy="512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rgbClr val="FFFFFF"/>
                  </a:solidFill>
                </a:rPr>
                <a:t>ZTA incorporates robust security measures such as MFA and encryption to protect critical data, reducing the risk of unauthorized access and data breaches.</a:t>
              </a:r>
              <a:endParaRPr sz="800">
                <a:solidFill>
                  <a:srgbClr val="FFFFFF"/>
                </a:solidFill>
              </a:endParaRPr>
            </a:p>
          </p:txBody>
        </p:sp>
      </p:grpSp>
      <p:grpSp>
        <p:nvGrpSpPr>
          <p:cNvPr id="534" name="Google Shape;534;p65"/>
          <p:cNvGrpSpPr/>
          <p:nvPr/>
        </p:nvGrpSpPr>
        <p:grpSpPr>
          <a:xfrm>
            <a:off x="2714730" y="1325074"/>
            <a:ext cx="2078388" cy="1689047"/>
            <a:chOff x="1271925" y="1002150"/>
            <a:chExt cx="1944600" cy="1569600"/>
          </a:xfrm>
        </p:grpSpPr>
        <p:sp>
          <p:nvSpPr>
            <p:cNvPr id="535" name="Google Shape;535;p65"/>
            <p:cNvSpPr/>
            <p:nvPr/>
          </p:nvSpPr>
          <p:spPr>
            <a:xfrm rot="10800000">
              <a:off x="1271925" y="1002150"/>
              <a:ext cx="1944600" cy="1569600"/>
            </a:xfrm>
            <a:prstGeom prst="round2DiagRect">
              <a:avLst>
                <a:gd name="adj1" fmla="val 0"/>
                <a:gd name="adj2" fmla="val 17764"/>
              </a:avLst>
            </a:prstGeom>
            <a:solidFill>
              <a:srgbClr val="249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65"/>
            <p:cNvSpPr txBox="1"/>
            <p:nvPr/>
          </p:nvSpPr>
          <p:spPr>
            <a:xfrm>
              <a:off x="1403832" y="1134278"/>
              <a:ext cx="16710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FFFF"/>
                  </a:solidFill>
                </a:rPr>
                <a:t>Trust/Verify Paradigm</a:t>
              </a:r>
              <a:endParaRPr sz="1100">
                <a:solidFill>
                  <a:srgbClr val="FFFFFF"/>
                </a:solidFill>
              </a:endParaRPr>
            </a:p>
          </p:txBody>
        </p:sp>
        <p:sp>
          <p:nvSpPr>
            <p:cNvPr id="537" name="Google Shape;537;p65"/>
            <p:cNvSpPr txBox="1"/>
            <p:nvPr/>
          </p:nvSpPr>
          <p:spPr>
            <a:xfrm>
              <a:off x="1320838" y="1530753"/>
              <a:ext cx="1846800" cy="80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rgbClr val="FFFFFF"/>
                  </a:solidFill>
                </a:rPr>
                <a:t>ZTA emphasizes the principle of "Never trust, always verify,"[1] ensuring continuous authentication of access requests regardless of user location or network environment.</a:t>
              </a:r>
              <a:endParaRPr sz="800">
                <a:solidFill>
                  <a:srgbClr val="FFFFFF"/>
                </a:solidFill>
              </a:endParaRPr>
            </a:p>
          </p:txBody>
        </p:sp>
      </p:grpSp>
      <p:grpSp>
        <p:nvGrpSpPr>
          <p:cNvPr id="538" name="Google Shape;538;p65"/>
          <p:cNvGrpSpPr/>
          <p:nvPr/>
        </p:nvGrpSpPr>
        <p:grpSpPr>
          <a:xfrm>
            <a:off x="2714730" y="3010277"/>
            <a:ext cx="2078388" cy="1689047"/>
            <a:chOff x="1271925" y="2571750"/>
            <a:chExt cx="1944600" cy="1569600"/>
          </a:xfrm>
        </p:grpSpPr>
        <p:sp>
          <p:nvSpPr>
            <p:cNvPr id="539" name="Google Shape;539;p65"/>
            <p:cNvSpPr/>
            <p:nvPr/>
          </p:nvSpPr>
          <p:spPr>
            <a:xfrm flipH="1">
              <a:off x="1271925" y="2571750"/>
              <a:ext cx="1944600" cy="1569600"/>
            </a:xfrm>
            <a:prstGeom prst="round2DiagRect">
              <a:avLst>
                <a:gd name="adj1" fmla="val 0"/>
                <a:gd name="adj2" fmla="val 17764"/>
              </a:avLst>
            </a:prstGeom>
            <a:solidFill>
              <a:srgbClr val="1D7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65"/>
            <p:cNvSpPr txBox="1"/>
            <p:nvPr/>
          </p:nvSpPr>
          <p:spPr>
            <a:xfrm>
              <a:off x="1403988" y="2694825"/>
              <a:ext cx="16371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FFFF"/>
                  </a:solidFill>
                </a:rPr>
                <a:t>Micro-segmentation</a:t>
              </a:r>
              <a:endParaRPr sz="1100">
                <a:solidFill>
                  <a:srgbClr val="FFFFFF"/>
                </a:solidFill>
              </a:endParaRPr>
            </a:p>
          </p:txBody>
        </p:sp>
        <p:sp>
          <p:nvSpPr>
            <p:cNvPr id="541" name="Google Shape;541;p65"/>
            <p:cNvSpPr txBox="1"/>
            <p:nvPr/>
          </p:nvSpPr>
          <p:spPr>
            <a:xfrm>
              <a:off x="1340338" y="3034125"/>
              <a:ext cx="1807800" cy="512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rgbClr val="FFFFFF"/>
                  </a:solidFill>
                </a:rPr>
                <a:t>ZTA employs micro-segmentation to minimize the attack surface, preventing lateral movement of potential attackers within the network and enhancing overall security posture.</a:t>
              </a:r>
              <a:endParaRPr sz="800">
                <a:solidFill>
                  <a:srgbClr val="FFFFFF"/>
                </a:solidFill>
              </a:endParaRPr>
            </a:p>
          </p:txBody>
        </p:sp>
      </p:grpSp>
      <p:grpSp>
        <p:nvGrpSpPr>
          <p:cNvPr id="542" name="Google Shape;542;p65"/>
          <p:cNvGrpSpPr/>
          <p:nvPr/>
        </p:nvGrpSpPr>
        <p:grpSpPr>
          <a:xfrm>
            <a:off x="4788023" y="3010277"/>
            <a:ext cx="2078388" cy="1689047"/>
            <a:chOff x="3216519" y="2571750"/>
            <a:chExt cx="1944600" cy="1569600"/>
          </a:xfrm>
        </p:grpSpPr>
        <p:sp>
          <p:nvSpPr>
            <p:cNvPr id="543" name="Google Shape;543;p65"/>
            <p:cNvSpPr/>
            <p:nvPr/>
          </p:nvSpPr>
          <p:spPr>
            <a:xfrm rot="10800000">
              <a:off x="3216519" y="2571750"/>
              <a:ext cx="1944600" cy="1569600"/>
            </a:xfrm>
            <a:prstGeom prst="round2DiagRect">
              <a:avLst>
                <a:gd name="adj1" fmla="val 0"/>
                <a:gd name="adj2" fmla="val 17764"/>
              </a:avLst>
            </a:prstGeom>
            <a:solidFill>
              <a:srgbClr val="249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5"/>
            <p:cNvSpPr txBox="1"/>
            <p:nvPr/>
          </p:nvSpPr>
          <p:spPr>
            <a:xfrm>
              <a:off x="3364171" y="2618625"/>
              <a:ext cx="16200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FFFF"/>
                  </a:solidFill>
                </a:rPr>
                <a:t>Identity and Access Management (IDAM)</a:t>
              </a:r>
              <a:endParaRPr sz="1100">
                <a:solidFill>
                  <a:srgbClr val="FFFFFF"/>
                </a:solidFill>
              </a:endParaRPr>
            </a:p>
          </p:txBody>
        </p:sp>
        <p:sp>
          <p:nvSpPr>
            <p:cNvPr id="545" name="Google Shape;545;p65"/>
            <p:cNvSpPr txBox="1"/>
            <p:nvPr/>
          </p:nvSpPr>
          <p:spPr>
            <a:xfrm>
              <a:off x="3397425" y="3078525"/>
              <a:ext cx="1735200" cy="512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rgbClr val="FFFFFF"/>
                  </a:solidFill>
                </a:rPr>
                <a:t>ZTA shifts from perimeter-based defenses to granular access controls, enhancing security by closely managing user identities and permissions.</a:t>
              </a:r>
              <a:endParaRPr sz="800">
                <a:solidFill>
                  <a:srgbClr val="FFFFFF"/>
                </a:solidFill>
              </a:endParaRPr>
            </a:p>
          </p:txBody>
        </p:sp>
      </p:grpSp>
      <p:grpSp>
        <p:nvGrpSpPr>
          <p:cNvPr id="546" name="Google Shape;546;p65"/>
          <p:cNvGrpSpPr/>
          <p:nvPr/>
        </p:nvGrpSpPr>
        <p:grpSpPr>
          <a:xfrm>
            <a:off x="4617108" y="2832518"/>
            <a:ext cx="357081" cy="359527"/>
            <a:chOff x="3157188" y="909150"/>
            <a:chExt cx="470400" cy="470400"/>
          </a:xfrm>
        </p:grpSpPr>
        <p:sp>
          <p:nvSpPr>
            <p:cNvPr id="547" name="Google Shape;547;p65"/>
            <p:cNvSpPr/>
            <p:nvPr/>
          </p:nvSpPr>
          <p:spPr>
            <a:xfrm>
              <a:off x="3157188" y="909150"/>
              <a:ext cx="470400" cy="470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65"/>
            <p:cNvSpPr/>
            <p:nvPr/>
          </p:nvSpPr>
          <p:spPr>
            <a:xfrm>
              <a:off x="3243138" y="995100"/>
              <a:ext cx="298500" cy="298500"/>
            </a:xfrm>
            <a:prstGeom prst="mathPlus">
              <a:avLst>
                <a:gd name="adj1" fmla="val 9900"/>
              </a:avLst>
            </a:prstGeom>
            <a:solidFill>
              <a:srgbClr val="1D7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66"/>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Problem Statement</a:t>
            </a:r>
            <a:endParaRPr/>
          </a:p>
        </p:txBody>
      </p:sp>
      <p:sp>
        <p:nvSpPr>
          <p:cNvPr id="554" name="Google Shape;554;p66"/>
          <p:cNvSpPr txBox="1">
            <a:spLocks noGrp="1"/>
          </p:cNvSpPr>
          <p:nvPr>
            <p:ph type="body" idx="1"/>
          </p:nvPr>
        </p:nvSpPr>
        <p:spPr>
          <a:xfrm>
            <a:off x="1465850" y="1364450"/>
            <a:ext cx="7049400" cy="3034500"/>
          </a:xfrm>
          <a:prstGeom prst="rect">
            <a:avLst/>
          </a:prstGeom>
        </p:spPr>
        <p:txBody>
          <a:bodyPr spcFirstLastPara="1" wrap="square" lIns="68575" tIns="34275" rIns="68575" bIns="34275" anchor="t" anchorCtr="0">
            <a:noAutofit/>
          </a:bodyPr>
          <a:lstStyle/>
          <a:p>
            <a:pPr marL="0" lvl="0" indent="0" algn="just" rtl="0">
              <a:lnSpc>
                <a:spcPct val="150000"/>
              </a:lnSpc>
              <a:spcBef>
                <a:spcPts val="800"/>
              </a:spcBef>
              <a:spcAft>
                <a:spcPts val="0"/>
              </a:spcAft>
              <a:buNone/>
            </a:pPr>
            <a:r>
              <a:rPr lang="en" sz="1400">
                <a:solidFill>
                  <a:srgbClr val="0D0D0D"/>
                </a:solidFill>
                <a:highlight>
                  <a:srgbClr val="FFFFFF"/>
                </a:highlight>
              </a:rPr>
              <a:t>Proprietary Zero Trust (ZT) products like </a:t>
            </a:r>
            <a:r>
              <a:rPr lang="en" sz="1400" b="1">
                <a:solidFill>
                  <a:srgbClr val="0D0D0D"/>
                </a:solidFill>
                <a:highlight>
                  <a:srgbClr val="FFFFFF"/>
                </a:highlight>
              </a:rPr>
              <a:t>Zscaler </a:t>
            </a:r>
            <a:r>
              <a:rPr lang="en" sz="1400">
                <a:solidFill>
                  <a:srgbClr val="0D0D0D"/>
                </a:solidFill>
                <a:highlight>
                  <a:srgbClr val="FFFFFF"/>
                </a:highlight>
              </a:rPr>
              <a:t>and </a:t>
            </a:r>
            <a:r>
              <a:rPr lang="en" sz="1400" b="1">
                <a:solidFill>
                  <a:srgbClr val="0D0D0D"/>
                </a:solidFill>
                <a:highlight>
                  <a:srgbClr val="FFFFFF"/>
                </a:highlight>
              </a:rPr>
              <a:t>Okta </a:t>
            </a:r>
            <a:r>
              <a:rPr lang="en" sz="1400">
                <a:solidFill>
                  <a:srgbClr val="0D0D0D"/>
                </a:solidFill>
                <a:highlight>
                  <a:srgbClr val="FFFFFF"/>
                </a:highlight>
              </a:rPr>
              <a:t>are too expensive for many organizations. However, open-source alternatives within the Cloud Native Computing Foundation (CNCF) offer robust cybersecurity solutions without hefty costs. By embracing CNCF's open-source offerings, we can make effective cybersecurity accessible to organizations of all sizes and budgets.</a:t>
            </a:r>
            <a:endParaRPr sz="1400">
              <a:solidFill>
                <a:srgbClr val="0D0D0D"/>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67"/>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Stakeholders</a:t>
            </a:r>
            <a:endParaRPr/>
          </a:p>
        </p:txBody>
      </p:sp>
      <p:pic>
        <p:nvPicPr>
          <p:cNvPr id="562" name="Google Shape;562;p67"/>
          <p:cNvPicPr preferRelativeResize="0"/>
          <p:nvPr/>
        </p:nvPicPr>
        <p:blipFill>
          <a:blip r:embed="rId3">
            <a:alphaModFix/>
          </a:blip>
          <a:stretch>
            <a:fillRect/>
          </a:stretch>
        </p:blipFill>
        <p:spPr>
          <a:xfrm>
            <a:off x="1465850" y="1957550"/>
            <a:ext cx="7287849" cy="518925"/>
          </a:xfrm>
          <a:prstGeom prst="rect">
            <a:avLst/>
          </a:prstGeom>
          <a:noFill/>
          <a:ln>
            <a:noFill/>
          </a:ln>
        </p:spPr>
      </p:pic>
      <p:sp>
        <p:nvSpPr>
          <p:cNvPr id="563" name="Google Shape;563;p67"/>
          <p:cNvSpPr txBox="1"/>
          <p:nvPr/>
        </p:nvSpPr>
        <p:spPr>
          <a:xfrm>
            <a:off x="1201200" y="2677050"/>
            <a:ext cx="1280400" cy="1006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t>Users and administrators of cloud-native applications </a:t>
            </a:r>
            <a:endParaRPr sz="1200"/>
          </a:p>
        </p:txBody>
      </p:sp>
      <p:sp>
        <p:nvSpPr>
          <p:cNvPr id="564" name="Google Shape;564;p67"/>
          <p:cNvSpPr txBox="1"/>
          <p:nvPr/>
        </p:nvSpPr>
        <p:spPr>
          <a:xfrm>
            <a:off x="2481600" y="2677050"/>
            <a:ext cx="1345200" cy="1218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t>Decision-makers responsible for cybersecurity strategy within organizations </a:t>
            </a:r>
            <a:endParaRPr sz="1200"/>
          </a:p>
        </p:txBody>
      </p:sp>
      <p:sp>
        <p:nvSpPr>
          <p:cNvPr id="565" name="Google Shape;565;p67"/>
          <p:cNvSpPr txBox="1"/>
          <p:nvPr/>
        </p:nvSpPr>
        <p:spPr>
          <a:xfrm>
            <a:off x="3931800" y="2677050"/>
            <a:ext cx="1280400" cy="794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t>Cloud service providers like Azure</a:t>
            </a:r>
            <a:endParaRPr sz="1200"/>
          </a:p>
        </p:txBody>
      </p:sp>
      <p:sp>
        <p:nvSpPr>
          <p:cNvPr id="566" name="Google Shape;566;p67"/>
          <p:cNvSpPr txBox="1"/>
          <p:nvPr/>
        </p:nvSpPr>
        <p:spPr>
          <a:xfrm>
            <a:off x="5248800" y="2677050"/>
            <a:ext cx="1280400" cy="1431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t>Entities concerned with regulatory compliance and risk management</a:t>
            </a:r>
            <a:endParaRPr sz="1200"/>
          </a:p>
        </p:txBody>
      </p:sp>
      <p:sp>
        <p:nvSpPr>
          <p:cNvPr id="567" name="Google Shape;567;p67"/>
          <p:cNvSpPr txBox="1"/>
          <p:nvPr/>
        </p:nvSpPr>
        <p:spPr>
          <a:xfrm>
            <a:off x="6600000" y="2677050"/>
            <a:ext cx="990300" cy="1006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t>MITRE, the company sponsoring the project</a:t>
            </a:r>
            <a:endParaRPr sz="1200"/>
          </a:p>
        </p:txBody>
      </p:sp>
      <p:sp>
        <p:nvSpPr>
          <p:cNvPr id="568" name="Google Shape;568;p67"/>
          <p:cNvSpPr txBox="1"/>
          <p:nvPr/>
        </p:nvSpPr>
        <p:spPr>
          <a:xfrm>
            <a:off x="7734000" y="2677050"/>
            <a:ext cx="1345200" cy="1644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t>The mentors and resources needed for the project, from George Mason University (GMU)</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68"/>
          <p:cNvSpPr txBox="1">
            <a:spLocks noGrp="1"/>
          </p:cNvSpPr>
          <p:nvPr>
            <p:ph type="title"/>
          </p:nvPr>
        </p:nvSpPr>
        <p:spPr>
          <a:xfrm>
            <a:off x="1465860" y="0"/>
            <a:ext cx="70494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t>Requirements</a:t>
            </a:r>
            <a:endParaRPr/>
          </a:p>
        </p:txBody>
      </p:sp>
      <p:sp>
        <p:nvSpPr>
          <p:cNvPr id="574" name="Google Shape;574;p68"/>
          <p:cNvSpPr txBox="1">
            <a:spLocks noGrp="1"/>
          </p:cNvSpPr>
          <p:nvPr>
            <p:ph type="body" idx="1"/>
          </p:nvPr>
        </p:nvSpPr>
        <p:spPr>
          <a:xfrm>
            <a:off x="1453550" y="1337550"/>
            <a:ext cx="7049400" cy="3627300"/>
          </a:xfrm>
          <a:prstGeom prst="rect">
            <a:avLst/>
          </a:prstGeom>
        </p:spPr>
        <p:txBody>
          <a:bodyPr spcFirstLastPara="1" wrap="square" lIns="68575" tIns="34275" rIns="68575" bIns="34275" anchor="t" anchorCtr="0">
            <a:noAutofit/>
          </a:bodyPr>
          <a:lstStyle/>
          <a:p>
            <a:pPr marL="0" lvl="0" indent="0" algn="just" rtl="0">
              <a:lnSpc>
                <a:spcPct val="115000"/>
              </a:lnSpc>
              <a:spcBef>
                <a:spcPts val="0"/>
              </a:spcBef>
              <a:spcAft>
                <a:spcPts val="0"/>
              </a:spcAft>
              <a:buNone/>
            </a:pPr>
            <a:r>
              <a:rPr lang="en" sz="1400" dirty="0">
                <a:solidFill>
                  <a:srgbClr val="000000"/>
                </a:solidFill>
              </a:rPr>
              <a:t>To effectively implement the project, the following requirements must be met:</a:t>
            </a:r>
            <a:endParaRPr sz="1400" dirty="0">
              <a:solidFill>
                <a:srgbClr val="000000"/>
              </a:solidFill>
            </a:endParaRPr>
          </a:p>
          <a:p>
            <a:pPr marL="285750" lvl="0" indent="-317500" algn="just" rtl="0">
              <a:lnSpc>
                <a:spcPct val="115000"/>
              </a:lnSpc>
              <a:spcBef>
                <a:spcPts val="600"/>
              </a:spcBef>
              <a:spcAft>
                <a:spcPts val="0"/>
              </a:spcAft>
              <a:buClr>
                <a:srgbClr val="000000"/>
              </a:buClr>
              <a:buSzPts val="1400"/>
              <a:buFont typeface="Times New Roman"/>
              <a:buAutoNum type="arabicParenR"/>
            </a:pPr>
            <a:r>
              <a:rPr lang="en" sz="1400" b="1" dirty="0">
                <a:solidFill>
                  <a:srgbClr val="000000"/>
                </a:solidFill>
              </a:rPr>
              <a:t>Comprehensive Understanding of ZTA Principles</a:t>
            </a:r>
            <a:endParaRPr sz="1400" dirty="0">
              <a:solidFill>
                <a:srgbClr val="000000"/>
              </a:solidFill>
            </a:endParaRPr>
          </a:p>
          <a:p>
            <a:pPr marL="285750" lvl="0" indent="-317500" algn="just" rtl="0">
              <a:lnSpc>
                <a:spcPct val="115000"/>
              </a:lnSpc>
              <a:spcBef>
                <a:spcPts val="0"/>
              </a:spcBef>
              <a:spcAft>
                <a:spcPts val="0"/>
              </a:spcAft>
              <a:buClr>
                <a:srgbClr val="000000"/>
              </a:buClr>
              <a:buSzPts val="1400"/>
              <a:buFont typeface="Times New Roman"/>
              <a:buAutoNum type="arabicParenR"/>
            </a:pPr>
            <a:r>
              <a:rPr lang="en" sz="1400" b="1" dirty="0">
                <a:solidFill>
                  <a:srgbClr val="000000"/>
                </a:solidFill>
              </a:rPr>
              <a:t>Exploration and Research of CNCF Tools</a:t>
            </a:r>
            <a:r>
              <a:rPr lang="en" sz="1400" dirty="0">
                <a:solidFill>
                  <a:srgbClr val="000000"/>
                </a:solidFill>
              </a:rPr>
              <a:t> </a:t>
            </a:r>
            <a:endParaRPr sz="1400" dirty="0">
              <a:solidFill>
                <a:srgbClr val="000000"/>
              </a:solidFill>
            </a:endParaRPr>
          </a:p>
          <a:p>
            <a:pPr marL="285750" lvl="0" indent="-317500" algn="just" rtl="0">
              <a:lnSpc>
                <a:spcPct val="115000"/>
              </a:lnSpc>
              <a:spcBef>
                <a:spcPts val="0"/>
              </a:spcBef>
              <a:spcAft>
                <a:spcPts val="0"/>
              </a:spcAft>
              <a:buClr>
                <a:srgbClr val="000000"/>
              </a:buClr>
              <a:buSzPts val="1400"/>
              <a:buFont typeface="Times New Roman"/>
              <a:buAutoNum type="arabicParenR"/>
            </a:pPr>
            <a:r>
              <a:rPr lang="en" sz="1400" b="1" dirty="0">
                <a:solidFill>
                  <a:srgbClr val="000000"/>
                </a:solidFill>
              </a:rPr>
              <a:t>Effective Implementation and Verification of CNCF Tools</a:t>
            </a:r>
            <a:endParaRPr sz="1400" dirty="0">
              <a:solidFill>
                <a:srgbClr val="000000"/>
              </a:solidFill>
            </a:endParaRPr>
          </a:p>
          <a:p>
            <a:pPr marL="285750" lvl="0" indent="-317500" algn="just" rtl="0">
              <a:lnSpc>
                <a:spcPct val="115000"/>
              </a:lnSpc>
              <a:spcBef>
                <a:spcPts val="0"/>
              </a:spcBef>
              <a:spcAft>
                <a:spcPts val="0"/>
              </a:spcAft>
              <a:buClr>
                <a:srgbClr val="000000"/>
              </a:buClr>
              <a:buSzPts val="1400"/>
              <a:buFont typeface="Times New Roman"/>
              <a:buAutoNum type="arabicParenR"/>
            </a:pPr>
            <a:r>
              <a:rPr lang="en" sz="1400" b="1" dirty="0">
                <a:solidFill>
                  <a:srgbClr val="000000"/>
                </a:solidFill>
              </a:rPr>
              <a:t>Relating Results to ZTA Principles</a:t>
            </a:r>
            <a:r>
              <a:rPr lang="en" sz="1400" dirty="0">
                <a:solidFill>
                  <a:srgbClr val="000000"/>
                </a:solidFill>
              </a:rPr>
              <a:t> </a:t>
            </a:r>
            <a:endParaRPr sz="1400" dirty="0">
              <a:solidFill>
                <a:srgbClr val="000000"/>
              </a:solidFill>
            </a:endParaRPr>
          </a:p>
          <a:p>
            <a:pPr marL="285750" lvl="0" indent="-317500" algn="just" rtl="0">
              <a:lnSpc>
                <a:spcPct val="115000"/>
              </a:lnSpc>
              <a:spcBef>
                <a:spcPts val="0"/>
              </a:spcBef>
              <a:spcAft>
                <a:spcPts val="0"/>
              </a:spcAft>
              <a:buClr>
                <a:srgbClr val="000000"/>
              </a:buClr>
              <a:buSzPts val="1400"/>
              <a:buFont typeface="Times New Roman"/>
              <a:buAutoNum type="arabicParenR"/>
            </a:pPr>
            <a:r>
              <a:rPr lang="en" sz="1400" b="1" dirty="0">
                <a:solidFill>
                  <a:srgbClr val="000000"/>
                </a:solidFill>
              </a:rPr>
              <a:t>Dissemination of Research Findings</a:t>
            </a:r>
            <a:endParaRPr sz="1400" dirty="0">
              <a:solidFill>
                <a:srgbClr val="000000"/>
              </a:solidFill>
            </a:endParaRPr>
          </a:p>
          <a:p>
            <a:pPr marL="0" lvl="0" indent="0" algn="just" rtl="0">
              <a:lnSpc>
                <a:spcPct val="115000"/>
              </a:lnSpc>
              <a:spcBef>
                <a:spcPts val="600"/>
              </a:spcBef>
              <a:spcAft>
                <a:spcPts val="600"/>
              </a:spcAft>
              <a:buNone/>
            </a:pPr>
            <a:r>
              <a:rPr lang="en" sz="1400" dirty="0">
                <a:solidFill>
                  <a:srgbClr val="000000"/>
                </a:solidFill>
              </a:rPr>
              <a:t>By adhering to these requirements, the project aims to contribute significantly to the understanding and implementation of ZTA principles and CNCF tools within the industry.</a:t>
            </a:r>
            <a:endParaRPr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580" name="Google Shape;580;p69"/>
          <p:cNvSpPr txBox="1">
            <a:spLocks noGrp="1"/>
          </p:cNvSpPr>
          <p:nvPr>
            <p:ph type="sldNum" idx="12"/>
          </p:nvPr>
        </p:nvSpPr>
        <p:spPr>
          <a:xfrm>
            <a:off x="6457950" y="4767263"/>
            <a:ext cx="2057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9</a:t>
            </a:fld>
            <a:r>
              <a:rPr lang="en"/>
              <a:t>  |  George Mason University</a:t>
            </a:r>
            <a:endParaRPr/>
          </a:p>
        </p:txBody>
      </p:sp>
      <p:pic>
        <p:nvPicPr>
          <p:cNvPr id="581" name="Google Shape;581;p69"/>
          <p:cNvPicPr preferRelativeResize="0"/>
          <p:nvPr/>
        </p:nvPicPr>
        <p:blipFill>
          <a:blip r:embed="rId3">
            <a:alphaModFix/>
          </a:blip>
          <a:stretch>
            <a:fillRect/>
          </a:stretch>
        </p:blipFill>
        <p:spPr>
          <a:xfrm>
            <a:off x="1140375" y="95900"/>
            <a:ext cx="7931750" cy="4951701"/>
          </a:xfrm>
          <a:prstGeom prst="rect">
            <a:avLst/>
          </a:prstGeom>
          <a:noFill/>
          <a:ln>
            <a:noFill/>
          </a:ln>
        </p:spPr>
      </p:pic>
      <p:pic>
        <p:nvPicPr>
          <p:cNvPr id="582" name="Google Shape;582;p69"/>
          <p:cNvPicPr preferRelativeResize="0"/>
          <p:nvPr/>
        </p:nvPicPr>
        <p:blipFill rotWithShape="1">
          <a:blip r:embed="rId4">
            <a:alphaModFix/>
          </a:blip>
          <a:srcRect l="4305" t="6056" r="5629" b="17764"/>
          <a:stretch/>
        </p:blipFill>
        <p:spPr>
          <a:xfrm>
            <a:off x="1396788" y="248704"/>
            <a:ext cx="853120" cy="273900"/>
          </a:xfrm>
          <a:prstGeom prst="rect">
            <a:avLst/>
          </a:prstGeom>
          <a:noFill/>
          <a:ln>
            <a:noFill/>
          </a:ln>
        </p:spPr>
      </p:pic>
      <p:pic>
        <p:nvPicPr>
          <p:cNvPr id="583" name="Google Shape;583;p69"/>
          <p:cNvPicPr preferRelativeResize="0"/>
          <p:nvPr/>
        </p:nvPicPr>
        <p:blipFill rotWithShape="1">
          <a:blip r:embed="rId5">
            <a:alphaModFix/>
          </a:blip>
          <a:srcRect l="5255" t="16298" r="8862" b="20233"/>
          <a:stretch/>
        </p:blipFill>
        <p:spPr>
          <a:xfrm>
            <a:off x="5371550" y="1368300"/>
            <a:ext cx="574229" cy="222025"/>
          </a:xfrm>
          <a:prstGeom prst="rect">
            <a:avLst/>
          </a:prstGeom>
          <a:noFill/>
          <a:ln>
            <a:noFill/>
          </a:ln>
        </p:spPr>
      </p:pic>
      <p:pic>
        <p:nvPicPr>
          <p:cNvPr id="584" name="Google Shape;584;p69"/>
          <p:cNvPicPr preferRelativeResize="0"/>
          <p:nvPr/>
        </p:nvPicPr>
        <p:blipFill rotWithShape="1">
          <a:blip r:embed="rId6">
            <a:alphaModFix/>
          </a:blip>
          <a:srcRect t="31447" b="29580"/>
          <a:stretch/>
        </p:blipFill>
        <p:spPr>
          <a:xfrm>
            <a:off x="3167000" y="1242150"/>
            <a:ext cx="999316" cy="273899"/>
          </a:xfrm>
          <a:prstGeom prst="rect">
            <a:avLst/>
          </a:prstGeom>
          <a:noFill/>
          <a:ln>
            <a:noFill/>
          </a:ln>
        </p:spPr>
      </p:pic>
      <p:pic>
        <p:nvPicPr>
          <p:cNvPr id="585" name="Google Shape;585;p69"/>
          <p:cNvPicPr preferRelativeResize="0"/>
          <p:nvPr/>
        </p:nvPicPr>
        <p:blipFill rotWithShape="1">
          <a:blip r:embed="rId6">
            <a:alphaModFix/>
          </a:blip>
          <a:srcRect t="31447" b="29580"/>
          <a:stretch/>
        </p:blipFill>
        <p:spPr>
          <a:xfrm>
            <a:off x="1524066" y="4097900"/>
            <a:ext cx="999360" cy="273899"/>
          </a:xfrm>
          <a:prstGeom prst="rect">
            <a:avLst/>
          </a:prstGeom>
          <a:noFill/>
          <a:ln>
            <a:noFill/>
          </a:ln>
        </p:spPr>
      </p:pic>
      <p:pic>
        <p:nvPicPr>
          <p:cNvPr id="586" name="Google Shape;586;p69"/>
          <p:cNvPicPr preferRelativeResize="0"/>
          <p:nvPr/>
        </p:nvPicPr>
        <p:blipFill rotWithShape="1">
          <a:blip r:embed="rId5">
            <a:alphaModFix/>
          </a:blip>
          <a:srcRect l="5255" t="16298" r="8862" b="20233"/>
          <a:stretch/>
        </p:blipFill>
        <p:spPr>
          <a:xfrm>
            <a:off x="3243200" y="4493550"/>
            <a:ext cx="574229" cy="222025"/>
          </a:xfrm>
          <a:prstGeom prst="rect">
            <a:avLst/>
          </a:prstGeom>
          <a:noFill/>
          <a:ln>
            <a:noFill/>
          </a:ln>
        </p:spPr>
      </p:pic>
      <p:pic>
        <p:nvPicPr>
          <p:cNvPr id="587" name="Google Shape;587;p69"/>
          <p:cNvPicPr preferRelativeResize="0"/>
          <p:nvPr/>
        </p:nvPicPr>
        <p:blipFill rotWithShape="1">
          <a:blip r:embed="rId7">
            <a:alphaModFix/>
          </a:blip>
          <a:srcRect l="4653" t="16866" r="5158" b="8170"/>
          <a:stretch/>
        </p:blipFill>
        <p:spPr>
          <a:xfrm>
            <a:off x="5585850" y="4371800"/>
            <a:ext cx="588798" cy="222025"/>
          </a:xfrm>
          <a:prstGeom prst="rect">
            <a:avLst/>
          </a:prstGeom>
          <a:noFill/>
          <a:ln>
            <a:noFill/>
          </a:ln>
        </p:spPr>
      </p:pic>
      <p:pic>
        <p:nvPicPr>
          <p:cNvPr id="588" name="Google Shape;588;p69"/>
          <p:cNvPicPr preferRelativeResize="0"/>
          <p:nvPr/>
        </p:nvPicPr>
        <p:blipFill rotWithShape="1">
          <a:blip r:embed="rId7">
            <a:alphaModFix/>
          </a:blip>
          <a:srcRect l="4653" t="16866" r="5158" b="8170"/>
          <a:stretch/>
        </p:blipFill>
        <p:spPr>
          <a:xfrm>
            <a:off x="8042600" y="985170"/>
            <a:ext cx="574225" cy="216530"/>
          </a:xfrm>
          <a:prstGeom prst="rect">
            <a:avLst/>
          </a:prstGeom>
          <a:noFill/>
          <a:ln>
            <a:noFill/>
          </a:ln>
        </p:spPr>
      </p:pic>
    </p:spTree>
  </p:cSld>
  <p:clrMapOvr>
    <a:masterClrMapping/>
  </p:clrMapOvr>
</p:sld>
</file>

<file path=docProps/app.xml><?xml version="1.0" encoding="utf-8"?>
<Properties xmlns="http://schemas.openxmlformats.org/officeDocument/2006/extended-properties" xmlns:vt="http://schemas.openxmlformats.org/officeDocument/2006/docPropsVTypes">
  <TotalTime>15</TotalTime>
  <Words>3976</Words>
  <Application>Microsoft Office PowerPoint</Application>
  <PresentationFormat>On-screen Show (16:9)</PresentationFormat>
  <Paragraphs>353</Paragraphs>
  <Slides>42</Slides>
  <Notes>42</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42</vt:i4>
      </vt:variant>
    </vt:vector>
  </HeadingPairs>
  <TitlesOfParts>
    <vt:vector size="52" baseType="lpstr">
      <vt:lpstr>Helvetica Neue</vt:lpstr>
      <vt:lpstr>Times New Roman</vt:lpstr>
      <vt:lpstr>Noto Sans Symbols</vt:lpstr>
      <vt:lpstr>Arial</vt:lpstr>
      <vt:lpstr>Georgia</vt:lpstr>
      <vt:lpstr>Roboto</vt:lpstr>
      <vt:lpstr>Calibri</vt:lpstr>
      <vt:lpstr>Basic_Mason_Theme</vt:lpstr>
      <vt:lpstr>Basic_Mason_Theme</vt:lpstr>
      <vt:lpstr>Basic_Mason_Theme</vt:lpstr>
      <vt:lpstr>PowerPoint Presentation</vt:lpstr>
      <vt:lpstr>Agenda</vt:lpstr>
      <vt:lpstr>Introduction</vt:lpstr>
      <vt:lpstr>ZTA Integration </vt:lpstr>
      <vt:lpstr>Importance of ZTA in Cybersecurity</vt:lpstr>
      <vt:lpstr>Problem Statement</vt:lpstr>
      <vt:lpstr>Stakeholders</vt:lpstr>
      <vt:lpstr>Requirements</vt:lpstr>
      <vt:lpstr>PowerPoint Presentation</vt:lpstr>
      <vt:lpstr>Methodology &amp; Research Design</vt:lpstr>
      <vt:lpstr>Initial Environment Set-up</vt:lpstr>
      <vt:lpstr>Final Environment Set-up</vt:lpstr>
      <vt:lpstr>Implementation</vt:lpstr>
      <vt:lpstr>SPIRE</vt:lpstr>
      <vt:lpstr>SPIRE Demo</vt:lpstr>
      <vt:lpstr>Vault</vt:lpstr>
      <vt:lpstr>Vault Demo</vt:lpstr>
      <vt:lpstr>Envoy</vt:lpstr>
      <vt:lpstr>Envoy Demo</vt:lpstr>
      <vt:lpstr>Visualizing Our Data</vt:lpstr>
      <vt:lpstr>Verification &amp; Validation</vt:lpstr>
      <vt:lpstr>Nmap</vt:lpstr>
      <vt:lpstr>Nmap </vt:lpstr>
      <vt:lpstr>Nmap Scans</vt:lpstr>
      <vt:lpstr>Nmap Penetration Testing</vt:lpstr>
      <vt:lpstr>Penetration Testing</vt:lpstr>
      <vt:lpstr>Connection &amp; Relevance to ZTA Principles</vt:lpstr>
      <vt:lpstr>Application and Lessons Learned </vt:lpstr>
      <vt:lpstr>CONOP</vt:lpstr>
      <vt:lpstr>PowerPoint Presentation</vt:lpstr>
      <vt:lpstr>Data Model: </vt:lpstr>
      <vt:lpstr>Why Azure?</vt:lpstr>
      <vt:lpstr>Researched CNCF Tools</vt:lpstr>
      <vt:lpstr>How the Tools Can Be Used Pt.1</vt:lpstr>
      <vt:lpstr>How the Tools Can Be Used Pt.2</vt:lpstr>
      <vt:lpstr>Early Steps - Local VM Development </vt:lpstr>
      <vt:lpstr>Technical Approach </vt:lpstr>
      <vt:lpstr>VPN Connection</vt:lpstr>
      <vt:lpstr>Example of secure hybrid network</vt:lpstr>
      <vt:lpstr>Azure ExpressRoute</vt:lpstr>
      <vt:lpstr>What is CNCF Landscape?</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dc:title>
  <dc:creator>Farid</dc:creator>
  <cp:lastModifiedBy>Farid Dehghanian</cp:lastModifiedBy>
  <cp:revision>5</cp:revision>
  <dcterms:modified xsi:type="dcterms:W3CDTF">2025-07-03T00:29:43Z</dcterms:modified>
</cp:coreProperties>
</file>